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79" r:id="rId5"/>
    <p:sldId id="285" r:id="rId6"/>
    <p:sldId id="301" r:id="rId7"/>
    <p:sldId id="280" r:id="rId8"/>
    <p:sldId id="305" r:id="rId9"/>
    <p:sldId id="282" r:id="rId10"/>
    <p:sldId id="258" r:id="rId11"/>
    <p:sldId id="259" r:id="rId12"/>
    <p:sldId id="260" r:id="rId13"/>
    <p:sldId id="261" r:id="rId14"/>
    <p:sldId id="262" r:id="rId15"/>
    <p:sldId id="283" r:id="rId16"/>
    <p:sldId id="289" r:id="rId17"/>
    <p:sldId id="263" r:id="rId18"/>
    <p:sldId id="287" r:id="rId19"/>
    <p:sldId id="291" r:id="rId20"/>
    <p:sldId id="288" r:id="rId21"/>
    <p:sldId id="290" r:id="rId22"/>
    <p:sldId id="304" r:id="rId23"/>
    <p:sldId id="286" r:id="rId24"/>
    <p:sldId id="269" r:id="rId25"/>
    <p:sldId id="272" r:id="rId26"/>
    <p:sldId id="292" r:id="rId27"/>
    <p:sldId id="274" r:id="rId28"/>
    <p:sldId id="271" r:id="rId29"/>
    <p:sldId id="293" r:id="rId30"/>
    <p:sldId id="294" r:id="rId31"/>
    <p:sldId id="275" r:id="rId32"/>
    <p:sldId id="273" r:id="rId33"/>
    <p:sldId id="295" r:id="rId34"/>
    <p:sldId id="276" r:id="rId35"/>
    <p:sldId id="299" r:id="rId36"/>
    <p:sldId id="296" r:id="rId37"/>
    <p:sldId id="298" r:id="rId38"/>
    <p:sldId id="300" r:id="rId39"/>
    <p:sldId id="303" r:id="rId40"/>
    <p:sldId id="297" r:id="rId41"/>
    <p:sldId id="266" r:id="rId42"/>
    <p:sldId id="278" r:id="rId43"/>
    <p:sldId id="284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47" autoAdjust="0"/>
    <p:restoredTop sz="94660"/>
  </p:normalViewPr>
  <p:slideViewPr>
    <p:cSldViewPr snapToGrid="0">
      <p:cViewPr varScale="1">
        <p:scale>
          <a:sx n="65" d="100"/>
          <a:sy n="65" d="100"/>
        </p:scale>
        <p:origin x="76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34317585301837"/>
          <c:y val="5.3668547998520603E-2"/>
          <c:w val="0.86732349081364835"/>
          <c:h val="0.764818619536937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Sheet1!$A$6</c:f>
              <c:strCache>
                <c:ptCount val="1"/>
                <c:pt idx="0">
                  <c:v>TP-40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Sheet1!$B$5:$C$5</c:f>
              <c:strCache>
                <c:ptCount val="2"/>
                <c:pt idx="0">
                  <c:v>2 yr, 24-hr</c:v>
                </c:pt>
                <c:pt idx="1">
                  <c:v>50 yr, 24-hr</c:v>
                </c:pt>
              </c:strCache>
            </c:strRef>
          </c:cat>
          <c:val>
            <c:numRef>
              <c:f>Sheet1!$B$6:$C$6</c:f>
              <c:numCache>
                <c:formatCode>General</c:formatCode>
                <c:ptCount val="2"/>
                <c:pt idx="0">
                  <c:v>2.74</c:v>
                </c:pt>
                <c:pt idx="1">
                  <c:v>5.32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C97-477F-B4BA-0CF40AA2B073}"/>
            </c:ext>
          </c:extLst>
        </c:ser>
        <c:ser>
          <c:idx val="1"/>
          <c:order val="1"/>
          <c:tx>
            <c:strRef>
              <c:f>Sheet1!$A$7</c:f>
              <c:strCache>
                <c:ptCount val="1"/>
                <c:pt idx="0">
                  <c:v>Atlas 14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Sheet1!$B$5:$C$5</c:f>
              <c:strCache>
                <c:ptCount val="2"/>
                <c:pt idx="0">
                  <c:v>2 yr, 24-hr</c:v>
                </c:pt>
                <c:pt idx="1">
                  <c:v>50 yr, 24-hr</c:v>
                </c:pt>
              </c:strCache>
            </c:strRef>
          </c:cat>
          <c:val>
            <c:numRef>
              <c:f>Sheet1!$B$7:$C$7</c:f>
              <c:numCache>
                <c:formatCode>General</c:formatCode>
                <c:ptCount val="2"/>
                <c:pt idx="0">
                  <c:v>2.83</c:v>
                </c:pt>
                <c:pt idx="1">
                  <c:v>6.37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C97-477F-B4BA-0CF40AA2B0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2684112"/>
        <c:axId val="662688376"/>
      </c:barChart>
      <c:catAx>
        <c:axId val="66268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688376"/>
        <c:crosses val="autoZero"/>
        <c:auto val="1"/>
        <c:lblAlgn val="ctr"/>
        <c:lblOffset val="100"/>
        <c:noMultiLvlLbl val="0"/>
      </c:catAx>
      <c:valAx>
        <c:axId val="662688376"/>
        <c:scaling>
          <c:orientation val="minMax"/>
          <c:max val="8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/>
                  <a:t>Precipitation (in)</a:t>
                </a:r>
              </a:p>
            </c:rich>
          </c:tx>
          <c:layout>
            <c:manualLayout>
              <c:xMode val="edge"/>
              <c:yMode val="edge"/>
              <c:x val="0"/>
              <c:y val="0.144470999724631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cross"/>
        <c:minorTickMark val="in"/>
        <c:tickLblPos val="nextTo"/>
        <c:spPr>
          <a:noFill/>
          <a:ln>
            <a:solidFill>
              <a:schemeClr val="accent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62684112"/>
        <c:crosses val="autoZero"/>
        <c:crossBetween val="between"/>
        <c:majorUnit val="2"/>
        <c:minorUnit val="0.5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6953280839895016"/>
          <c:y val="8.5627286073609088E-2"/>
          <c:w val="0.31093425196850394"/>
          <c:h val="0.247484935840587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5BC89B-1F3D-425C-8B25-D6AAE6C88F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869B3B-CA91-4916-A3F1-2975597880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32A627-C50B-41FA-AE00-4B9AE21DE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B80C36-0809-4E58-AFC7-EA3A1623C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E2622C-7E75-42F6-B276-FD2A092D7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450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5DAEA-0A08-4E5F-AB2E-6F9D4FFB9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76282C-8299-41E2-AF26-F5A2D97785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7E08C1-5E67-4D13-B538-6107110E3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2187B9-1C83-4F34-8DB2-6A76F96B8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110EA-8C11-497E-B2DC-331AEA47F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703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0DB30E-D7E8-44A7-8DCE-C2EB1A7332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911BD0-71F8-456E-BEB0-E69F3D18BB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3C03AF-4488-424D-A653-65ECDAE38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816BB-360E-427C-AF3C-16E4F2DC5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52AB50-5AE3-43EF-BF45-A0CDCE1AA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4826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DF3303-0DAB-409F-9C9D-2D4413FDE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75B3E-CE6A-48B1-B3CB-739739C358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F79C20-81AD-4629-BCF4-6967F54ED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47500-E209-48D6-B079-08D791BB2D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4BA416-A35A-4BC5-A492-F1816F7D9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308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20D137-8047-4D8D-84C4-13EF3E3D4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114AC6-1365-4060-8649-E62F4D451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F534A-7209-4A3D-AA46-30361AE879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64A8A0-BBEE-489A-9D2B-2FCCF4B86E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99437-73BA-46F3-ABE5-90D23BB16F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0335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DAADD5-99E1-45FF-94A4-A009BFC16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BBF35-5A60-4DFA-91AE-BD7BC63628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65A53F-A02D-45E5-98F2-976045C8FC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EA44F9-364D-4ADD-99BB-9D7265A96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2F9935-F4F2-402E-AD01-3ED555C47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D83135-3F81-416E-8CE6-4AC94C0B7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52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C9E2F-1EA7-43CF-9E07-1F84720BCC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672A9-7FA8-42FC-AF53-43DDBF1D38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505D63-7FC4-43D8-B7F0-EC24689313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5F0364-7AE7-4295-A52E-8DD0050DB4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309BC4-0913-4BEA-8DA4-EC43C3A809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0147C0-7D48-44CA-978B-6DE49AD12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CB4E7C-5398-4672-AE1D-F0A558B66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9C0360-D6B3-4D92-9BF0-BD78D7042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474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A7D66-52C0-46C6-B240-F085329F1C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66EF4D3-E6D0-40AB-AD7E-E438FFB15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EE4BF9-5EB6-4F35-8850-1F8159E18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8DC436-6D13-4DF7-8D56-A2D334DFE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9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140B21-F5CF-4B8B-97EE-6FDC0FCC73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599C03-180E-4083-89CF-9526CB3CA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D807FA-DC6C-479C-9FB7-09ED0D9BF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1051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230EC-E703-4AF4-B518-BC4E9D93B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642EB1-A847-4393-8A36-47DE69F67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390651-8349-4C63-8D7C-0069ED93B4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C7C5F9F-DB31-42B9-9F73-874D86462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EDB209-CAF6-4901-87C8-5D99805FD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35EA7A-9843-4740-8A8D-46F168952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2365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998CB-997F-4F16-8B96-C3DE657DC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4DA52D-723E-4D95-A5EA-C703371CC7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390195-EFA9-4CF4-9F20-2269978F7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A0A117-8AB6-4ACC-A553-4CCE54B84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06180-6EF9-41DC-89EE-5C346488A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DF5115-3D39-4AD3-B45A-351574B15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359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47A0DC-F14A-4D6E-86A9-24D489FD1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99025-0B76-4A53-8A5A-DAEC4B6202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C0CDC0-40FF-4553-9322-19153D2A1C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E8421-B9CF-4111-BCA7-D3E9457AE42C}" type="datetimeFigureOut">
              <a:rPr lang="en-US" smtClean="0"/>
              <a:t>10/6/2022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4C429-16B0-481B-BF4C-8B9C189AE1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641BB-1324-4951-827A-FD89AEAFA5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DFFBE-1FC4-4AE2-8289-CC224BFE7D2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2669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7" Type="http://schemas.openxmlformats.org/officeDocument/2006/relationships/image" Target="../media/image78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0.png"/><Relationship Id="rId4" Type="http://schemas.openxmlformats.org/officeDocument/2006/relationships/image" Target="../media/image9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6519C32-B269-4533-973B-6924E5559BE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C866664-65DB-47DD-8967-DB13A114A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504" y="365125"/>
            <a:ext cx="7189366" cy="1807624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rgbClr val="FFFF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role of green stormwater infrastructure (GSI) in climate resiliency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4A28F9-9BF9-433B-A4B6-CAB133E68B13}"/>
              </a:ext>
            </a:extLst>
          </p:cNvPr>
          <p:cNvSpPr txBox="1"/>
          <p:nvPr/>
        </p:nvSpPr>
        <p:spPr>
          <a:xfrm>
            <a:off x="226504" y="3130379"/>
            <a:ext cx="6954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Mike Trojan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Minnesota Pollution Control Agency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</a:rPr>
              <a:t>October 7, 2022</a:t>
            </a:r>
          </a:p>
        </p:txBody>
      </p:sp>
      <p:pic>
        <p:nvPicPr>
          <p:cNvPr id="1026" name="Picture 2" descr="Home">
            <a:extLst>
              <a:ext uri="{FF2B5EF4-FFF2-40B4-BE49-F238E27FC236}">
                <a16:creationId xmlns:a16="http://schemas.microsoft.com/office/drawing/2014/main" id="{0D016A57-3C2F-4652-8DCD-B3CA990A6B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949"/>
          <a:stretch/>
        </p:blipFill>
        <p:spPr bwMode="auto">
          <a:xfrm>
            <a:off x="0" y="6073629"/>
            <a:ext cx="4664279" cy="78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94B9DCD-A89C-4BD9-9C61-F8433E3048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3697" y="576262"/>
            <a:ext cx="3800475" cy="5705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41494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7106175" cy="12539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What is Green Stormwater Infrastructure?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5227" y="1809749"/>
            <a:ext cx="7201424" cy="468312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  <a:latin typeface="Droid Sans"/>
              </a:rPr>
              <a:t>S</a:t>
            </a:r>
            <a:r>
              <a:rPr lang="en-US" b="0" i="0" dirty="0">
                <a:solidFill>
                  <a:schemeClr val="bg1"/>
                </a:solidFill>
                <a:effectLst/>
                <a:latin typeface="Droid Sans"/>
              </a:rPr>
              <a:t>tormwater practices that use natural systems (or engineered systems that mimic or use natural processes) to capture, clean, and infiltrate stormwater; shade and cool surfaces and buildings; reduce flooding, create wildlife habitat; and provide other services that improve environmental quality and communities’ quality of life</a:t>
            </a:r>
          </a:p>
          <a:p>
            <a:r>
              <a:rPr lang="en-US" dirty="0">
                <a:solidFill>
                  <a:schemeClr val="bg1"/>
                </a:solidFill>
                <a:latin typeface="Droid Sans"/>
              </a:rPr>
              <a:t>Focus in this presentation is on urban stormwater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CCFF34-962F-47A9-A8E4-26A7B08E574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977" t="22761" r="35734" b="27515"/>
          <a:stretch/>
        </p:blipFill>
        <p:spPr>
          <a:xfrm>
            <a:off x="8956474" y="134253"/>
            <a:ext cx="2393308" cy="3616557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729A2963-E810-34A5-21D9-4E9C71847D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078" y="3995114"/>
            <a:ext cx="4062412" cy="261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10BAEBE-FC2F-4410-550D-1B301AF3D149}"/>
              </a:ext>
            </a:extLst>
          </p:cNvPr>
          <p:cNvSpPr txBox="1"/>
          <p:nvPr/>
        </p:nvSpPr>
        <p:spPr>
          <a:xfrm>
            <a:off x="9178344" y="3346477"/>
            <a:ext cx="2038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Grey infrastructure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92BA1F-FC96-C61D-34E7-6804626BDE48}"/>
              </a:ext>
            </a:extLst>
          </p:cNvPr>
          <p:cNvSpPr txBox="1"/>
          <p:nvPr/>
        </p:nvSpPr>
        <p:spPr>
          <a:xfrm>
            <a:off x="8050745" y="618185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Green infrastructure</a:t>
            </a:r>
          </a:p>
        </p:txBody>
      </p:sp>
    </p:spTree>
    <p:extLst>
      <p:ext uri="{BB962C8B-B14F-4D97-AF65-F5344CB8AC3E}">
        <p14:creationId xmlns:p14="http://schemas.microsoft.com/office/powerpoint/2010/main" val="23434827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4052582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Example practices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033E8FE-C189-428F-B0BB-6C9BF14FB3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6" y="2336031"/>
            <a:ext cx="4278406" cy="384093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Bioretention/Tree trenches</a:t>
            </a:r>
          </a:p>
          <a:p>
            <a:r>
              <a:rPr lang="en-US" b="1" dirty="0">
                <a:solidFill>
                  <a:schemeClr val="bg1"/>
                </a:solidFill>
              </a:rPr>
              <a:t>Vegetated swales/filter strips</a:t>
            </a:r>
          </a:p>
          <a:p>
            <a:r>
              <a:rPr lang="en-US" b="1" dirty="0">
                <a:solidFill>
                  <a:schemeClr val="bg1"/>
                </a:solidFill>
              </a:rPr>
              <a:t>Permeable pavement</a:t>
            </a:r>
          </a:p>
          <a:p>
            <a:r>
              <a:rPr lang="en-US" b="1" dirty="0">
                <a:solidFill>
                  <a:schemeClr val="bg1"/>
                </a:solidFill>
              </a:rPr>
              <a:t>Constructed wetlands</a:t>
            </a:r>
          </a:p>
          <a:p>
            <a:r>
              <a:rPr lang="en-US" b="1" dirty="0">
                <a:solidFill>
                  <a:schemeClr val="bg1"/>
                </a:solidFill>
              </a:rPr>
              <a:t>Harvest/use systems</a:t>
            </a:r>
          </a:p>
          <a:p>
            <a:r>
              <a:rPr lang="en-US" b="1" dirty="0">
                <a:solidFill>
                  <a:schemeClr val="bg1"/>
                </a:solidFill>
              </a:rPr>
              <a:t>Green roofs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076" name="Picture 4">
            <a:extLst>
              <a:ext uri="{FF2B5EF4-FFF2-40B4-BE49-F238E27FC236}">
                <a16:creationId xmlns:a16="http://schemas.microsoft.com/office/drawing/2014/main" id="{7B629F3C-316D-4BBE-AB43-1C753FE7C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15" y="425633"/>
            <a:ext cx="2878189" cy="1910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of Minneapolis central Library, Minneapolis, Minnesota">
            <a:extLst>
              <a:ext uri="{FF2B5EF4-FFF2-40B4-BE49-F238E27FC236}">
                <a16:creationId xmlns:a16="http://schemas.microsoft.com/office/drawing/2014/main" id="{2F2D8582-C2FA-4E23-BB8C-F048276D0D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9997" y="3126296"/>
            <a:ext cx="2061127" cy="2700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hoto illustrating permeable interlocking pavement. Permeable interlocking pavers consist of concrete or stone units with open, permeable spaces between the units.">
            <a:extLst>
              <a:ext uri="{FF2B5EF4-FFF2-40B4-BE49-F238E27FC236}">
                <a16:creationId xmlns:a16="http://schemas.microsoft.com/office/drawing/2014/main" id="{B72E4299-7F81-4DD3-8032-5154882D47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202" y="2485886"/>
            <a:ext cx="2148003" cy="2148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image of filter strip">
            <a:extLst>
              <a:ext uri="{FF2B5EF4-FFF2-40B4-BE49-F238E27FC236}">
                <a16:creationId xmlns:a16="http://schemas.microsoft.com/office/drawing/2014/main" id="{332C2FD2-8C4A-4F4D-9DE2-659AED519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2833078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This photo shows an example of a stormwater wetland">
            <a:extLst>
              <a:ext uri="{FF2B5EF4-FFF2-40B4-BE49-F238E27FC236}">
                <a16:creationId xmlns:a16="http://schemas.microsoft.com/office/drawing/2014/main" id="{38B70B42-0E80-4934-B592-45DB888917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023" y="4694007"/>
            <a:ext cx="2522387" cy="18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This picture shows a cistern located at Mississippi Watershed Management Organization">
            <a:extLst>
              <a:ext uri="{FF2B5EF4-FFF2-40B4-BE49-F238E27FC236}">
                <a16:creationId xmlns:a16="http://schemas.microsoft.com/office/drawing/2014/main" id="{4794CEC5-70FA-4444-9186-B17D418118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0818" y="4695447"/>
            <a:ext cx="2522387" cy="1891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photo for tree trench system, Central Corridor Light rail project">
            <a:extLst>
              <a:ext uri="{FF2B5EF4-FFF2-40B4-BE49-F238E27FC236}">
                <a16:creationId xmlns:a16="http://schemas.microsoft.com/office/drawing/2014/main" id="{41954BDF-762F-48BF-8873-640CE643FF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6852" y="221400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51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505"/>
            <a:ext cx="10515600" cy="95208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Some other terms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885" y="1144588"/>
            <a:ext cx="8595360" cy="5032375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Green infrastructure: include other functions in addition to stormwater (e.g. energy)</a:t>
            </a:r>
          </a:p>
          <a:p>
            <a:r>
              <a:rPr lang="en-US" b="1" dirty="0">
                <a:solidFill>
                  <a:schemeClr val="bg1"/>
                </a:solidFill>
              </a:rPr>
              <a:t>Low impact development: systems that mimic natural systems</a:t>
            </a:r>
          </a:p>
          <a:p>
            <a:r>
              <a:rPr lang="en-US" b="1" dirty="0">
                <a:solidFill>
                  <a:schemeClr val="bg1"/>
                </a:solidFill>
              </a:rPr>
              <a:t>Nature-based solutions: sustainable management of ecosystems</a:t>
            </a:r>
          </a:p>
          <a:p>
            <a:r>
              <a:rPr lang="en-US" b="1" dirty="0">
                <a:solidFill>
                  <a:schemeClr val="bg1"/>
                </a:solidFill>
              </a:rPr>
              <a:t>Blue infrastructure: water based</a:t>
            </a:r>
          </a:p>
          <a:p>
            <a:r>
              <a:rPr lang="en-US" b="1" dirty="0">
                <a:solidFill>
                  <a:schemeClr val="bg1"/>
                </a:solidFill>
              </a:rPr>
              <a:t>Yellow infrastructure: solar (energy) based</a:t>
            </a:r>
          </a:p>
          <a:p>
            <a:r>
              <a:rPr lang="en-US" b="1" dirty="0">
                <a:solidFill>
                  <a:schemeClr val="bg1"/>
                </a:solidFill>
              </a:rPr>
              <a:t>Better site design: reduce impervious, preserve natural systems</a:t>
            </a:r>
          </a:p>
          <a:p>
            <a:r>
              <a:rPr lang="en-US" b="1" dirty="0">
                <a:solidFill>
                  <a:schemeClr val="bg1"/>
                </a:solidFill>
              </a:rPr>
              <a:t>Sustainability: using resources in a manner that does not compromise future generations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023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7" y="166688"/>
            <a:ext cx="6602136" cy="9779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What is climate resiliency?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8449" y="1019175"/>
            <a:ext cx="6478662" cy="5157788"/>
          </a:xfrm>
        </p:spPr>
        <p:txBody>
          <a:bodyPr/>
          <a:lstStyle/>
          <a:p>
            <a:r>
              <a:rPr lang="en-US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capacity of social, economic and ecosystems to cope with a </a:t>
            </a:r>
            <a:r>
              <a:rPr lang="en-US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hazardous</a:t>
            </a:r>
            <a:r>
              <a:rPr lang="en-US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 event or trend or disturbance</a:t>
            </a:r>
            <a:r>
              <a:rPr lang="en-US" dirty="0">
                <a:solidFill>
                  <a:schemeClr val="bg1"/>
                </a:solidFill>
              </a:rPr>
              <a:t> (Wikipedia)</a:t>
            </a:r>
          </a:p>
          <a:p>
            <a:r>
              <a:rPr lang="en-US" dirty="0">
                <a:solidFill>
                  <a:schemeClr val="bg1"/>
                </a:solidFill>
              </a:rPr>
              <a:t>Includes both mitigation and adaptation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2188214E-DAAA-476A-A840-3A04E9CD6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4581" y="365125"/>
            <a:ext cx="4504975" cy="338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8E5662-7B63-480F-9E39-5FC847432A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4243" t="40555" r="8280" b="32146"/>
          <a:stretch/>
        </p:blipFill>
        <p:spPr>
          <a:xfrm>
            <a:off x="6947482" y="4332609"/>
            <a:ext cx="4899172" cy="216026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C196C0-B2FE-428F-BB14-1029E74A5B58}"/>
              </a:ext>
            </a:extLst>
          </p:cNvPr>
          <p:cNvSpPr txBox="1"/>
          <p:nvPr/>
        </p:nvSpPr>
        <p:spPr>
          <a:xfrm>
            <a:off x="8010787" y="4332609"/>
            <a:ext cx="2902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Global ocean heat content</a:t>
            </a:r>
          </a:p>
        </p:txBody>
      </p:sp>
      <p:pic>
        <p:nvPicPr>
          <p:cNvPr id="1026" name="Picture 2" descr="slide0001_image001">
            <a:extLst>
              <a:ext uri="{FF2B5EF4-FFF2-40B4-BE49-F238E27FC236}">
                <a16:creationId xmlns:a16="http://schemas.microsoft.com/office/drawing/2014/main" id="{D4EE346B-9F5D-A176-82C0-E984F1B243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222" y="3352800"/>
            <a:ext cx="4680156" cy="333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935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99106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3. Perceptions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4231"/>
            <a:ext cx="10515600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GSI has limited climate resiliency capacity</a:t>
            </a:r>
          </a:p>
          <a:p>
            <a:r>
              <a:rPr lang="en-US" b="1" dirty="0">
                <a:solidFill>
                  <a:schemeClr val="bg1"/>
                </a:solidFill>
              </a:rPr>
              <a:t>GSI will resolve climate-related impacts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C7D1363-D35A-4A33-B9CC-9DEDB2511A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239" t="21299" r="5665" b="30683"/>
          <a:stretch/>
        </p:blipFill>
        <p:spPr>
          <a:xfrm>
            <a:off x="3271707" y="2592196"/>
            <a:ext cx="5360565" cy="4015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917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2D990F-12B0-4FCF-9A22-4C256B765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477239-A26C-4F05-B64D-1186EDB86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4. Potential climate impacts in urban areas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7733B8-E9B6-EBD7-69A6-2B799ED2D1A1}"/>
              </a:ext>
            </a:extLst>
          </p:cNvPr>
          <p:cNvSpPr txBox="1">
            <a:spLocks/>
          </p:cNvSpPr>
          <p:nvPr/>
        </p:nvSpPr>
        <p:spPr>
          <a:xfrm>
            <a:off x="2038524" y="1585518"/>
            <a:ext cx="8867163" cy="505017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Flooding</a:t>
            </a:r>
          </a:p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Drought</a:t>
            </a:r>
          </a:p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Hydrologic changes</a:t>
            </a:r>
          </a:p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Air quality</a:t>
            </a:r>
          </a:p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Water quality</a:t>
            </a:r>
          </a:p>
          <a:p>
            <a:pPr marL="342900" indent="-342900">
              <a:spcBef>
                <a:spcPts val="0"/>
              </a:spcBef>
              <a:buFont typeface="Symbol" panose="05050102010706020507" pitchFamily="18" charset="2"/>
              <a:buChar char="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Increased temperature/heat island</a:t>
            </a:r>
          </a:p>
        </p:txBody>
      </p:sp>
    </p:spTree>
    <p:extLst>
      <p:ext uri="{BB962C8B-B14F-4D97-AF65-F5344CB8AC3E}">
        <p14:creationId xmlns:p14="http://schemas.microsoft.com/office/powerpoint/2010/main" val="5761181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10515600" cy="9841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Increased flooding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3457"/>
            <a:ext cx="10515600" cy="515350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Associated with “extreme” precipitation events</a:t>
            </a:r>
          </a:p>
          <a:p>
            <a:r>
              <a:rPr lang="en-US" b="1" dirty="0">
                <a:solidFill>
                  <a:schemeClr val="bg1"/>
                </a:solidFill>
              </a:rPr>
              <a:t>The number 1 climate concern among practitioners</a:t>
            </a:r>
          </a:p>
          <a:p>
            <a:r>
              <a:rPr lang="en-US" b="1" dirty="0">
                <a:solidFill>
                  <a:schemeClr val="bg1"/>
                </a:solidFill>
              </a:rPr>
              <a:t>Most common solution has been to “size up” infrastructure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B5B1706-9260-4A37-AA02-615098DC7F96}"/>
              </a:ext>
            </a:extLst>
          </p:cNvPr>
          <p:cNvSpPr/>
          <p:nvPr/>
        </p:nvSpPr>
        <p:spPr>
          <a:xfrm>
            <a:off x="5803641" y="3557103"/>
            <a:ext cx="6204857" cy="305005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4089BEBA-9D4F-4D03-B1C8-0F8E4C377434}"/>
              </a:ext>
            </a:extLst>
          </p:cNvPr>
          <p:cNvGraphicFramePr>
            <a:graphicFrameLocks/>
          </p:cNvGraphicFramePr>
          <p:nvPr/>
        </p:nvGraphicFramePr>
        <p:xfrm>
          <a:off x="5879984" y="3557103"/>
          <a:ext cx="6044537" cy="2897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Minnesota Flooding">
            <a:extLst>
              <a:ext uri="{FF2B5EF4-FFF2-40B4-BE49-F238E27FC236}">
                <a16:creationId xmlns:a16="http://schemas.microsoft.com/office/drawing/2014/main" id="{8FC5BFAD-2D8C-4BBA-BC06-1B298C2504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77" y="3557103"/>
            <a:ext cx="4880082" cy="3050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FE29D49-A4CC-4EA7-B92F-2EECB85DDB75}"/>
              </a:ext>
            </a:extLst>
          </p:cNvPr>
          <p:cNvSpPr txBox="1"/>
          <p:nvPr/>
        </p:nvSpPr>
        <p:spPr>
          <a:xfrm>
            <a:off x="8998791" y="3669130"/>
            <a:ext cx="2902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MSP airport</a:t>
            </a:r>
          </a:p>
        </p:txBody>
      </p:sp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AB00B943-FDC6-4495-B8EC-52A414718055}"/>
              </a:ext>
            </a:extLst>
          </p:cNvPr>
          <p:cNvSpPr/>
          <p:nvPr/>
        </p:nvSpPr>
        <p:spPr>
          <a:xfrm>
            <a:off x="3200400" y="2695575"/>
            <a:ext cx="2565069" cy="1449833"/>
          </a:xfrm>
          <a:prstGeom prst="cloudCallou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/>
              <a:t>Where did my car go?</a:t>
            </a:r>
          </a:p>
        </p:txBody>
      </p:sp>
    </p:spTree>
    <p:extLst>
      <p:ext uri="{BB962C8B-B14F-4D97-AF65-F5344CB8AC3E}">
        <p14:creationId xmlns:p14="http://schemas.microsoft.com/office/powerpoint/2010/main" val="878587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10515600" cy="1316722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Increased drought (duration, severity)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007" y="1258349"/>
            <a:ext cx="7297280" cy="4918613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Urban areas may have increased susceptibility to effects of drought (Cremades et al., 2021)</a:t>
            </a:r>
          </a:p>
          <a:p>
            <a:r>
              <a:rPr lang="en-US" b="1" dirty="0">
                <a:solidFill>
                  <a:schemeClr val="bg1"/>
                </a:solidFill>
              </a:rPr>
              <a:t>Effects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Reduced water supply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Ecosystem degradation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Health impacts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Increased energy demand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Reduced food production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5BABB427-EC5D-4E7B-A9EC-0B226D355E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0550" t="21299" r="19014" b="28002"/>
          <a:stretch/>
        </p:blipFill>
        <p:spPr>
          <a:xfrm>
            <a:off x="5876925" y="2330631"/>
            <a:ext cx="5958610" cy="4173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77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10515600" cy="9841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Hydrologic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7072"/>
            <a:ext cx="10515600" cy="485989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Changes in groundwater recharge, baseflow, streamflow, runoff, evapotranspiration</a:t>
            </a:r>
          </a:p>
          <a:p>
            <a:r>
              <a:rPr lang="en-US" b="1" dirty="0">
                <a:solidFill>
                  <a:schemeClr val="bg1"/>
                </a:solidFill>
              </a:rPr>
              <a:t>Changes in urban hydrology will be more related to how we choose to manage climatic factors than the climatic changes themselves (Valeo et al., 2021)</a:t>
            </a:r>
          </a:p>
          <a:p>
            <a:r>
              <a:rPr lang="en-US" b="1" dirty="0">
                <a:solidFill>
                  <a:schemeClr val="bg1"/>
                </a:solidFill>
              </a:rPr>
              <a:t>Extremely complicated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A4F797F-19DD-4ACD-8749-723E4405C0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59" y="3929850"/>
            <a:ext cx="6410492" cy="26344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F82C26A-DF6B-4664-9134-6FDB30722672}"/>
              </a:ext>
            </a:extLst>
          </p:cNvPr>
          <p:cNvSpPr txBox="1"/>
          <p:nvPr/>
        </p:nvSpPr>
        <p:spPr>
          <a:xfrm>
            <a:off x="85726" y="6379611"/>
            <a:ext cx="372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MN Groundwater Association,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FB69DB-2575-01C8-93C2-66FAB7F19F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16" t="27501" r="43281" b="13605"/>
          <a:stretch/>
        </p:blipFill>
        <p:spPr>
          <a:xfrm>
            <a:off x="7406951" y="3246879"/>
            <a:ext cx="4230829" cy="26344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CDE8A91-56B5-1F74-1DD2-FD00D07E067D}"/>
              </a:ext>
            </a:extLst>
          </p:cNvPr>
          <p:cNvSpPr txBox="1"/>
          <p:nvPr/>
        </p:nvSpPr>
        <p:spPr>
          <a:xfrm>
            <a:off x="7775106" y="5968579"/>
            <a:ext cx="372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Järvi et al., 2017</a:t>
            </a:r>
          </a:p>
        </p:txBody>
      </p:sp>
    </p:spTree>
    <p:extLst>
      <p:ext uri="{BB962C8B-B14F-4D97-AF65-F5344CB8AC3E}">
        <p14:creationId xmlns:p14="http://schemas.microsoft.com/office/powerpoint/2010/main" val="331368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10515600" cy="9841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Increased temperature/heat island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3457"/>
            <a:ext cx="10515600" cy="515350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Air temperature increases of 1-3 </a:t>
            </a:r>
            <a:r>
              <a:rPr lang="en-US" b="1" baseline="30000" dirty="0">
                <a:solidFill>
                  <a:schemeClr val="bg1"/>
                </a:solidFill>
              </a:rPr>
              <a:t>o</a:t>
            </a:r>
            <a:r>
              <a:rPr lang="en-US" b="1" dirty="0">
                <a:solidFill>
                  <a:schemeClr val="bg1"/>
                </a:solidFill>
              </a:rPr>
              <a:t>C</a:t>
            </a:r>
          </a:p>
          <a:p>
            <a:r>
              <a:rPr lang="en-US" b="1" dirty="0">
                <a:solidFill>
                  <a:schemeClr val="bg1"/>
                </a:solidFill>
              </a:rPr>
              <a:t>Stream temperature increases</a:t>
            </a:r>
          </a:p>
          <a:p>
            <a:r>
              <a:rPr lang="en-US" b="1" dirty="0">
                <a:solidFill>
                  <a:schemeClr val="bg1"/>
                </a:solidFill>
              </a:rPr>
              <a:t>Human health effects, increased energy demand, increased air emissions, water quality impacts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259D4D82-972D-4B52-BCDA-D77BB6BDE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28" y="3332472"/>
            <a:ext cx="4460147" cy="3345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igure 26. Monthly mean (plot) and yearly mean (legend) temperatures of wastewater effluents from all treatment plants located in the central Tokyo area, 1965-2004. Increases in effluent temperatures stem largely from increased residential use of heated w">
            <a:extLst>
              <a:ext uri="{FF2B5EF4-FFF2-40B4-BE49-F238E27FC236}">
                <a16:creationId xmlns:a16="http://schemas.microsoft.com/office/drawing/2014/main" id="{414A629D-D560-6C2E-7C88-0B1C2263AA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29" y="2793644"/>
            <a:ext cx="4324350" cy="316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725AE1F-23B1-E26E-6D16-510809124B01}"/>
              </a:ext>
            </a:extLst>
          </p:cNvPr>
          <p:cNvSpPr txBox="1"/>
          <p:nvPr/>
        </p:nvSpPr>
        <p:spPr>
          <a:xfrm>
            <a:off x="7041062" y="6057940"/>
            <a:ext cx="372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Kinouchi, 2007</a:t>
            </a:r>
          </a:p>
        </p:txBody>
      </p:sp>
    </p:spTree>
    <p:extLst>
      <p:ext uri="{BB962C8B-B14F-4D97-AF65-F5344CB8AC3E}">
        <p14:creationId xmlns:p14="http://schemas.microsoft.com/office/powerpoint/2010/main" val="260605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Qualifier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Some definitions and background information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Perceptions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Potential climate impacts in urban areas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Addressing climate impacts with Green Stormwater Infrastructure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Needs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>
                <a:solidFill>
                  <a:schemeClr val="bg1"/>
                </a:solidFill>
              </a:rPr>
              <a:t>Q &amp; A</a:t>
            </a:r>
          </a:p>
        </p:txBody>
      </p:sp>
    </p:spTree>
    <p:extLst>
      <p:ext uri="{BB962C8B-B14F-4D97-AF65-F5344CB8AC3E}">
        <p14:creationId xmlns:p14="http://schemas.microsoft.com/office/powerpoint/2010/main" val="5523142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4371363" cy="9841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Air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336" y="1023457"/>
            <a:ext cx="5584524" cy="519278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 success story, but potential climate effects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Increased in particulate emissions from wildfires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Temperature effects on ozone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Increased allergens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CO</a:t>
            </a:r>
            <a:r>
              <a:rPr lang="en-US" b="1" baseline="-25000" dirty="0">
                <a:solidFill>
                  <a:schemeClr val="bg1"/>
                </a:solidFill>
              </a:rPr>
              <a:t>2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F9723AC6-FC54-4C89-A1FB-FF861390E6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559" t="23249" r="5046" b="24346"/>
          <a:stretch/>
        </p:blipFill>
        <p:spPr>
          <a:xfrm>
            <a:off x="5380681" y="157055"/>
            <a:ext cx="5916782" cy="37414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B6E0037-3FA8-4936-9B0F-0D010B61F55F}"/>
              </a:ext>
            </a:extLst>
          </p:cNvPr>
          <p:cNvSpPr txBox="1"/>
          <p:nvPr/>
        </p:nvSpPr>
        <p:spPr>
          <a:xfrm>
            <a:off x="9465405" y="231822"/>
            <a:ext cx="153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U.S. EPA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DAE804-A668-4F98-B2B1-F4E2AEEC20DC}"/>
              </a:ext>
            </a:extLst>
          </p:cNvPr>
          <p:cNvSpPr txBox="1"/>
          <p:nvPr/>
        </p:nvSpPr>
        <p:spPr>
          <a:xfrm>
            <a:off x="11260832" y="1448011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O</a:t>
            </a:r>
            <a:r>
              <a:rPr lang="en-US" b="1" baseline="-25000" dirty="0">
                <a:solidFill>
                  <a:srgbClr val="FFFF00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B7FF5C-782B-41A4-A07F-8B12D9D7FC6D}"/>
              </a:ext>
            </a:extLst>
          </p:cNvPr>
          <p:cNvSpPr txBox="1"/>
          <p:nvPr/>
        </p:nvSpPr>
        <p:spPr>
          <a:xfrm>
            <a:off x="11297463" y="1957079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PM</a:t>
            </a:r>
            <a:r>
              <a:rPr lang="en-US" b="1" baseline="-25000" dirty="0">
                <a:solidFill>
                  <a:srgbClr val="FFFF00"/>
                </a:solidFill>
              </a:rPr>
              <a:t>2.5, 10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B43E8D99-773B-43BF-BCC3-548BBC0902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5252" t="24224" r="25551" b="38832"/>
          <a:stretch/>
        </p:blipFill>
        <p:spPr>
          <a:xfrm>
            <a:off x="873154" y="4026314"/>
            <a:ext cx="4912705" cy="266888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7CEDA05-260E-449A-B5CC-31ADFFE9843F}"/>
              </a:ext>
            </a:extLst>
          </p:cNvPr>
          <p:cNvSpPr txBox="1"/>
          <p:nvPr/>
        </p:nvSpPr>
        <p:spPr>
          <a:xfrm>
            <a:off x="4089460" y="4243158"/>
            <a:ext cx="1535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U.S. EPA</a:t>
            </a:r>
          </a:p>
        </p:txBody>
      </p:sp>
    </p:spTree>
    <p:extLst>
      <p:ext uri="{BB962C8B-B14F-4D97-AF65-F5344CB8AC3E}">
        <p14:creationId xmlns:p14="http://schemas.microsoft.com/office/powerpoint/2010/main" val="4130754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057"/>
            <a:ext cx="10515600" cy="98419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Water quality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23457"/>
            <a:ext cx="5730551" cy="515350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Increased temperature of runoff</a:t>
            </a:r>
          </a:p>
          <a:p>
            <a:r>
              <a:rPr lang="en-US" b="1" dirty="0">
                <a:solidFill>
                  <a:schemeClr val="bg1"/>
                </a:solidFill>
              </a:rPr>
              <a:t>Other changes are primarily related to hydrologic changes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Increased dry weather flows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Increased runoff volumes</a:t>
            </a:r>
          </a:p>
          <a:p>
            <a:r>
              <a:rPr lang="en-US" b="1" dirty="0">
                <a:solidFill>
                  <a:schemeClr val="bg1"/>
                </a:solidFill>
              </a:rPr>
              <a:t>Research on surface water impacts but little on stormwater effects on receiving waters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1EFB40E-044D-487B-B30F-9A656355FA79}"/>
              </a:ext>
            </a:extLst>
          </p:cNvPr>
          <p:cNvCxnSpPr/>
          <p:nvPr/>
        </p:nvCxnSpPr>
        <p:spPr>
          <a:xfrm>
            <a:off x="6568751" y="5924942"/>
            <a:ext cx="46653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B935DF93-3502-D926-7AB4-E690F67D89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69" t="33624" r="36820" b="14924"/>
          <a:stretch/>
        </p:blipFill>
        <p:spPr>
          <a:xfrm>
            <a:off x="6781563" y="2305879"/>
            <a:ext cx="4512366" cy="3528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2758C3-C931-DC29-9562-D523AB4277A3}"/>
              </a:ext>
            </a:extLst>
          </p:cNvPr>
          <p:cNvSpPr txBox="1"/>
          <p:nvPr/>
        </p:nvSpPr>
        <p:spPr>
          <a:xfrm>
            <a:off x="7041062" y="6057940"/>
            <a:ext cx="3720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FF00"/>
                </a:solidFill>
              </a:rPr>
              <a:t>Miller Creek TMDL, MPCA, 2017</a:t>
            </a:r>
          </a:p>
        </p:txBody>
      </p:sp>
    </p:spTree>
    <p:extLst>
      <p:ext uri="{BB962C8B-B14F-4D97-AF65-F5344CB8AC3E}">
        <p14:creationId xmlns:p14="http://schemas.microsoft.com/office/powerpoint/2010/main" val="273042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2D990F-12B0-4FCF-9A22-4C256B765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477239-A26C-4F05-B64D-1186EDB86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5. Potential for GSI to address climate impacts</a:t>
            </a:r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22852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302C61-CBEA-4C73-818C-57198DBA957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2A1179-0BB3-4BF0-BEC3-F1259EEFA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FF00"/>
                </a:solidFill>
              </a:rPr>
              <a:t>GSI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63201-FC1A-4737-A96C-8081CCAC25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marR="0" lvl="0" indent="-514350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Infiltration</a:t>
            </a:r>
          </a:p>
          <a:p>
            <a:pPr marL="514350" marR="0" lvl="0" indent="-514350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Storage</a:t>
            </a:r>
          </a:p>
          <a:p>
            <a:pPr marL="514350" marR="0" lvl="0" indent="-514350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Detention</a:t>
            </a:r>
          </a:p>
          <a:p>
            <a:pPr marL="514350" marR="0" lvl="0" indent="-514350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Vegetation management</a:t>
            </a:r>
          </a:p>
          <a:p>
            <a:pPr marL="514350" marR="0" lvl="0" indent="-514350"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en-US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Soil/media management</a:t>
            </a:r>
            <a:endParaRPr lang="en-US" sz="28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35537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1300"/>
            <a:ext cx="4503821" cy="97656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A. Infiltration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571" y="1025495"/>
            <a:ext cx="5478011" cy="5142922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All water captured by the practice percolates through subsoil</a:t>
            </a:r>
          </a:p>
          <a:p>
            <a:r>
              <a:rPr lang="en-US" b="1" dirty="0">
                <a:solidFill>
                  <a:schemeClr val="bg1"/>
                </a:solidFill>
              </a:rPr>
              <a:t>Capture a design volume (e.g. 1 in.) which infiltrates in </a:t>
            </a:r>
            <a:r>
              <a:rPr lang="en-US" b="1" i="1" dirty="0">
                <a:solidFill>
                  <a:schemeClr val="bg1"/>
                </a:solidFill>
              </a:rPr>
              <a:t>x</a:t>
            </a:r>
            <a:r>
              <a:rPr lang="en-US" b="1" dirty="0">
                <a:solidFill>
                  <a:schemeClr val="bg1"/>
                </a:solidFill>
              </a:rPr>
              <a:t> time</a:t>
            </a:r>
          </a:p>
          <a:p>
            <a:r>
              <a:rPr lang="en-US" b="1" dirty="0">
                <a:solidFill>
                  <a:schemeClr val="bg1"/>
                </a:solidFill>
              </a:rPr>
              <a:t>Bioinfiltration (raingardens), infiltration basins/trenches, tree trenches/boxes, permeable pavement, some swales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5D84EE73-B900-48AD-90A4-0EDC15AC1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50" y="217725"/>
            <a:ext cx="6056524" cy="370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hoto for tree trench system, Central Corridor Light rail project">
            <a:extLst>
              <a:ext uri="{FF2B5EF4-FFF2-40B4-BE49-F238E27FC236}">
                <a16:creationId xmlns:a16="http://schemas.microsoft.com/office/drawing/2014/main" id="{895598D6-BCD1-45EE-BA04-8D95D0DC5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670" y="4370083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photo concrete check dams">
            <a:extLst>
              <a:ext uri="{FF2B5EF4-FFF2-40B4-BE49-F238E27FC236}">
                <a16:creationId xmlns:a16="http://schemas.microsoft.com/office/drawing/2014/main" id="{53DFAC6D-311E-42EB-88FF-98D69BED5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7082" y="4607719"/>
            <a:ext cx="28575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hoto of a rain garden">
            <a:extLst>
              <a:ext uri="{FF2B5EF4-FFF2-40B4-BE49-F238E27FC236}">
                <a16:creationId xmlns:a16="http://schemas.microsoft.com/office/drawing/2014/main" id="{071B9EBB-B26E-45F7-8C56-3B45FB65D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085" y="4533201"/>
            <a:ext cx="2857500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02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36" y="99970"/>
            <a:ext cx="5029438" cy="1027447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Infiltration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35" y="1266738"/>
            <a:ext cx="5785609" cy="531862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Credit dynamic infiltration</a:t>
            </a:r>
          </a:p>
          <a:p>
            <a:r>
              <a:rPr lang="en-US" b="1" dirty="0">
                <a:solidFill>
                  <a:schemeClr val="bg1"/>
                </a:solidFill>
              </a:rPr>
              <a:t>Maximize infiltration on A soils</a:t>
            </a:r>
          </a:p>
          <a:p>
            <a:r>
              <a:rPr lang="en-US" b="1" dirty="0">
                <a:solidFill>
                  <a:schemeClr val="bg1"/>
                </a:solidFill>
              </a:rPr>
              <a:t>Internal storage</a:t>
            </a:r>
          </a:p>
          <a:p>
            <a:r>
              <a:rPr lang="en-US" b="1" dirty="0">
                <a:solidFill>
                  <a:schemeClr val="bg1"/>
                </a:solidFill>
              </a:rPr>
              <a:t>Better quantify on-site infiltration</a:t>
            </a:r>
          </a:p>
          <a:p>
            <a:r>
              <a:rPr lang="en-US" b="1" dirty="0">
                <a:solidFill>
                  <a:schemeClr val="bg1"/>
                </a:solidFill>
              </a:rPr>
              <a:t>Minimize inlet bypass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4DAD6AA-3134-4CFA-9511-F13CECEE50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328" y="199939"/>
            <a:ext cx="3262313" cy="21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9CBD492-F27F-4BE9-BBE5-A2318990E6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026" t="50000" r="12763" b="41997"/>
          <a:stretch/>
        </p:blipFill>
        <p:spPr>
          <a:xfrm>
            <a:off x="6318279" y="2877533"/>
            <a:ext cx="5384098" cy="7067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638B0E-E242-49C4-829B-0A63F1D3397A}"/>
              </a:ext>
            </a:extLst>
          </p:cNvPr>
          <p:cNvSpPr txBox="1"/>
          <p:nvPr/>
        </p:nvSpPr>
        <p:spPr>
          <a:xfrm>
            <a:off x="7606915" y="2385927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Traver and Ebrahimian, 2017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AD073E-8F84-4FC2-8216-616627739C07}"/>
              </a:ext>
            </a:extLst>
          </p:cNvPr>
          <p:cNvSpPr txBox="1"/>
          <p:nvPr/>
        </p:nvSpPr>
        <p:spPr>
          <a:xfrm>
            <a:off x="6613241" y="3549109"/>
            <a:ext cx="53840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City of Minneapolis, 2021 amended Mpls. Code of Ordinances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64EFE6C-A568-4568-AF7C-828A45628B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326" t="41961" r="29128" b="19958"/>
          <a:stretch/>
        </p:blipFill>
        <p:spPr>
          <a:xfrm>
            <a:off x="3579380" y="4057790"/>
            <a:ext cx="3847616" cy="23573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68E6BE9-1405-407B-AE3F-3F2AB5C15E4D}"/>
              </a:ext>
            </a:extLst>
          </p:cNvPr>
          <p:cNvSpPr txBox="1"/>
          <p:nvPr/>
        </p:nvSpPr>
        <p:spPr>
          <a:xfrm>
            <a:off x="5083280" y="6416266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Hunt et al.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1FB8F7E-8705-40CD-BE1F-1D8FDFE9366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3578" t="18129" r="25344" b="4603"/>
          <a:stretch/>
        </p:blipFill>
        <p:spPr>
          <a:xfrm>
            <a:off x="1905190" y="4910145"/>
            <a:ext cx="920052" cy="181153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40610D6-5CE9-4685-8BAE-C8DAEA7C5C7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9427" t="70535" r="25825" b="16289"/>
          <a:stretch/>
        </p:blipFill>
        <p:spPr>
          <a:xfrm>
            <a:off x="96235" y="5009037"/>
            <a:ext cx="1732393" cy="135719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CED59EE2-59B3-4FA1-8CE8-4CE290F6A175}"/>
              </a:ext>
            </a:extLst>
          </p:cNvPr>
          <p:cNvSpPr txBox="1"/>
          <p:nvPr/>
        </p:nvSpPr>
        <p:spPr>
          <a:xfrm>
            <a:off x="389638" y="6402221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Tecca et al., 2022</a:t>
            </a:r>
          </a:p>
        </p:txBody>
      </p:sp>
      <p:pic>
        <p:nvPicPr>
          <p:cNvPr id="4098" name="Picture 2" descr="Heavy rain flowing through sewer drain. Heavy rain falling on the street and flowing through sewer drain stock photo">
            <a:extLst>
              <a:ext uri="{FF2B5EF4-FFF2-40B4-BE49-F238E27FC236}">
                <a16:creationId xmlns:a16="http://schemas.microsoft.com/office/drawing/2014/main" id="{3329959D-D780-4F11-8665-E2CD42E1E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197" y="4347487"/>
            <a:ext cx="3084029" cy="2054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24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6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37F80-DF46-7B31-9C4B-D59D1F2D96B8}"/>
              </a:ext>
            </a:extLst>
          </p:cNvPr>
          <p:cNvSpPr/>
          <p:nvPr/>
        </p:nvSpPr>
        <p:spPr>
          <a:xfrm>
            <a:off x="7202143" y="834887"/>
            <a:ext cx="3990975" cy="54367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FB0C7F-FB33-C0CB-6405-EC0E8806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00" y="1035050"/>
            <a:ext cx="598004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Infiltration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5C76B6-4BEF-4F51-C1DA-F5057C4CD297}"/>
              </a:ext>
            </a:extLst>
          </p:cNvPr>
          <p:cNvSpPr/>
          <p:nvPr/>
        </p:nvSpPr>
        <p:spPr>
          <a:xfrm>
            <a:off x="2910506" y="4023002"/>
            <a:ext cx="3917675" cy="22485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BF926B-8DCD-3913-CBBA-E96623A1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818" y="4179405"/>
            <a:ext cx="3575050" cy="198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9E0055F-8938-4B94-8E59-543F8E0D3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305" y="940905"/>
            <a:ext cx="367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1488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2708"/>
            <a:ext cx="4715312" cy="976658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B. Storage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809" y="1341783"/>
            <a:ext cx="6520069" cy="483518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Holding stormwater runoff for an intended use other than rate control</a:t>
            </a:r>
          </a:p>
          <a:p>
            <a:r>
              <a:rPr lang="en-US" b="1" dirty="0">
                <a:solidFill>
                  <a:schemeClr val="bg1"/>
                </a:solidFill>
              </a:rPr>
              <a:t>Some types of storage provide rate control but that is not their primary intention</a:t>
            </a:r>
          </a:p>
          <a:p>
            <a:r>
              <a:rPr lang="en-US" b="1" dirty="0">
                <a:solidFill>
                  <a:schemeClr val="bg1"/>
                </a:solidFill>
              </a:rPr>
              <a:t>Harvest and use/reuse systems are primarily for irrigation, but there are other uses (e.g. indoor use)</a:t>
            </a:r>
          </a:p>
          <a:p>
            <a:r>
              <a:rPr lang="en-US" b="1" dirty="0">
                <a:solidFill>
                  <a:schemeClr val="bg1"/>
                </a:solidFill>
              </a:rPr>
              <a:t>Wetlands store water for flood control and other functions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E8734E3-B0A7-47C9-837C-628857962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1347" y="199521"/>
            <a:ext cx="4290366" cy="2850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CB593D1-AD01-4497-B378-0EFFC6B979D5}"/>
              </a:ext>
            </a:extLst>
          </p:cNvPr>
          <p:cNvSpPr txBox="1"/>
          <p:nvPr/>
        </p:nvSpPr>
        <p:spPr>
          <a:xfrm>
            <a:off x="9902890" y="211236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MN Dept Health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DB270C-BADE-4172-8186-E25F1F54E9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5546" y="3260786"/>
            <a:ext cx="4276168" cy="3207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125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4587" y="250031"/>
            <a:ext cx="546123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Storage approaches - harvesting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9391" y="1825625"/>
            <a:ext cx="6157519" cy="4351338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Modified design</a:t>
            </a:r>
          </a:p>
          <a:p>
            <a:r>
              <a:rPr lang="en-US" b="1" dirty="0">
                <a:solidFill>
                  <a:schemeClr val="bg1"/>
                </a:solidFill>
              </a:rPr>
              <a:t>Distributed harvesting</a:t>
            </a:r>
          </a:p>
          <a:p>
            <a:r>
              <a:rPr lang="en-US" b="1" dirty="0">
                <a:solidFill>
                  <a:schemeClr val="bg1"/>
                </a:solidFill>
              </a:rPr>
              <a:t>Blue-green roofs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7CF6376-387E-443B-B3D2-DF6FCF7273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211" y="197896"/>
            <a:ext cx="6097398" cy="2080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tatistical evaluation of simulation results based on 10 modelled outputs, (a) modelled spatial annual water demands, (b) selected locations and average number of lot-scale stormwater tanks and (c) average breakdown of multi-scale water supply, showing proportions of total water demand supplied by lot-, neighbourhood-scale and potable water supply sources at suggested locations.">
            <a:extLst>
              <a:ext uri="{FF2B5EF4-FFF2-40B4-BE49-F238E27FC236}">
                <a16:creationId xmlns:a16="http://schemas.microsoft.com/office/drawing/2014/main" id="{E6C222FE-F7EF-985D-F6D1-EFA8E251F0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85" t="46437"/>
          <a:stretch/>
        </p:blipFill>
        <p:spPr bwMode="auto">
          <a:xfrm>
            <a:off x="5381625" y="3478529"/>
            <a:ext cx="6574784" cy="31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93F82C9-55FC-D6A3-B604-0D892226D340}"/>
              </a:ext>
            </a:extLst>
          </p:cNvPr>
          <p:cNvSpPr txBox="1"/>
          <p:nvPr/>
        </p:nvSpPr>
        <p:spPr>
          <a:xfrm>
            <a:off x="8420799" y="6352327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Nguyen et al., 2022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CABC930-6B5F-4947-8DE9-426A95971F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" t="62603" r="69062" b="1071"/>
          <a:stretch/>
        </p:blipFill>
        <p:spPr bwMode="auto">
          <a:xfrm>
            <a:off x="167119" y="4196992"/>
            <a:ext cx="4926222" cy="18663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B33448-405C-4E3C-AE88-53F0A7743A29}"/>
              </a:ext>
            </a:extLst>
          </p:cNvPr>
          <p:cNvSpPr txBox="1"/>
          <p:nvPr/>
        </p:nvSpPr>
        <p:spPr>
          <a:xfrm>
            <a:off x="159391" y="6159512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Busker et al., 2022</a:t>
            </a:r>
          </a:p>
        </p:txBody>
      </p:sp>
    </p:spTree>
    <p:extLst>
      <p:ext uri="{BB962C8B-B14F-4D97-AF65-F5344CB8AC3E}">
        <p14:creationId xmlns:p14="http://schemas.microsoft.com/office/powerpoint/2010/main" val="98891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387" y="298014"/>
            <a:ext cx="6248400" cy="114935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Storage approaches - wetlands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514475"/>
            <a:ext cx="6684252" cy="49784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Constructed wetlands in urban core areas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Usually connected to other practices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Provide multiple benefits</a:t>
            </a:r>
          </a:p>
          <a:p>
            <a:r>
              <a:rPr lang="en-US" b="1" dirty="0">
                <a:solidFill>
                  <a:schemeClr val="bg1"/>
                </a:solidFill>
              </a:rPr>
              <a:t>Utilizing natural floodplains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Requires zoning/land use restrictions</a:t>
            </a:r>
          </a:p>
        </p:txBody>
      </p:sp>
      <p:pic>
        <p:nvPicPr>
          <p:cNvPr id="5" name="Picture 2" descr="Illustration Map for Nicomekl Riverfront Park. Phase 1: The West, Phase 2: The Centre, Phase 3: The East">
            <a:extLst>
              <a:ext uri="{FF2B5EF4-FFF2-40B4-BE49-F238E27FC236}">
                <a16:creationId xmlns:a16="http://schemas.microsoft.com/office/drawing/2014/main" id="{9781646E-1B85-40FA-84B3-BD54411B8B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5365" y="176600"/>
            <a:ext cx="4308311" cy="267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4F31D9-0613-4B48-BD55-1D8B96B17B49}"/>
              </a:ext>
            </a:extLst>
          </p:cNvPr>
          <p:cNvSpPr txBox="1"/>
          <p:nvPr/>
        </p:nvSpPr>
        <p:spPr>
          <a:xfrm>
            <a:off x="7873593" y="2875061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City of Surrey, CA</a:t>
            </a:r>
          </a:p>
        </p:txBody>
      </p:sp>
      <p:pic>
        <p:nvPicPr>
          <p:cNvPr id="2050" name="Picture 2" descr="Fig. 3">
            <a:extLst>
              <a:ext uri="{FF2B5EF4-FFF2-40B4-BE49-F238E27FC236}">
                <a16:creationId xmlns:a16="http://schemas.microsoft.com/office/drawing/2014/main" id="{8438D9A4-E3DD-4A5F-94CB-B8C3CB224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41" y="3907589"/>
            <a:ext cx="4308311" cy="2485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5278EF0-CC47-4351-B6DF-A47F8C82A2A9}"/>
              </a:ext>
            </a:extLst>
          </p:cNvPr>
          <p:cNvSpPr txBox="1"/>
          <p:nvPr/>
        </p:nvSpPr>
        <p:spPr>
          <a:xfrm>
            <a:off x="845453" y="6429890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Chan et al., 2018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1A83ED7C-4831-483E-8A23-572BF378B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683" y="3907589"/>
            <a:ext cx="3756253" cy="251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06D64CC-193D-4516-AC3B-A928BA3810D3}"/>
              </a:ext>
            </a:extLst>
          </p:cNvPr>
          <p:cNvSpPr txBox="1"/>
          <p:nvPr/>
        </p:nvSpPr>
        <p:spPr>
          <a:xfrm>
            <a:off x="6170452" y="6452162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Courtesy: LimnoTech</a:t>
            </a:r>
          </a:p>
        </p:txBody>
      </p:sp>
    </p:spTree>
    <p:extLst>
      <p:ext uri="{BB962C8B-B14F-4D97-AF65-F5344CB8AC3E}">
        <p14:creationId xmlns:p14="http://schemas.microsoft.com/office/powerpoint/2010/main" val="3343162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ABAD5C-9CB8-404F-AB93-93E4FA3A0B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B9DED5E-49D6-45C7-B1EB-1487A0DF54F4}"/>
              </a:ext>
            </a:extLst>
          </p:cNvPr>
          <p:cNvSpPr txBox="1">
            <a:spLocks/>
          </p:cNvSpPr>
          <p:nvPr/>
        </p:nvSpPr>
        <p:spPr>
          <a:xfrm>
            <a:off x="838200" y="1602297"/>
            <a:ext cx="10515600" cy="248314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</a:rPr>
              <a:t>1. Qualifier</a:t>
            </a:r>
          </a:p>
        </p:txBody>
      </p:sp>
    </p:spTree>
    <p:extLst>
      <p:ext uri="{BB962C8B-B14F-4D97-AF65-F5344CB8AC3E}">
        <p14:creationId xmlns:p14="http://schemas.microsoft.com/office/powerpoint/2010/main" val="424146831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37F80-DF46-7B31-9C4B-D59D1F2D96B8}"/>
              </a:ext>
            </a:extLst>
          </p:cNvPr>
          <p:cNvSpPr/>
          <p:nvPr/>
        </p:nvSpPr>
        <p:spPr>
          <a:xfrm>
            <a:off x="7202143" y="834887"/>
            <a:ext cx="3990975" cy="54367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FB0C7F-FB33-C0CB-6405-EC0E8806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00" y="1035050"/>
            <a:ext cx="598004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Storage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5C76B6-4BEF-4F51-C1DA-F5057C4CD297}"/>
              </a:ext>
            </a:extLst>
          </p:cNvPr>
          <p:cNvSpPr/>
          <p:nvPr/>
        </p:nvSpPr>
        <p:spPr>
          <a:xfrm>
            <a:off x="2910506" y="4023002"/>
            <a:ext cx="3917675" cy="22485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BF926B-8DCD-3913-CBBA-E96623A1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818" y="4179405"/>
            <a:ext cx="3575050" cy="1981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C1F29E-F9FF-4C55-A720-3C45C0E248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305" y="940905"/>
            <a:ext cx="367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102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48" y="365126"/>
            <a:ext cx="4655545" cy="114935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C. Detention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514475"/>
            <a:ext cx="5662374" cy="4978400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Holding water back temporarily and releasing it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Also called rate control</a:t>
            </a:r>
          </a:p>
          <a:p>
            <a:r>
              <a:rPr lang="en-US" b="1" dirty="0">
                <a:solidFill>
                  <a:schemeClr val="bg1"/>
                </a:solidFill>
              </a:rPr>
              <a:t>Green roofs</a:t>
            </a:r>
          </a:p>
          <a:p>
            <a:r>
              <a:rPr lang="en-US" b="1" dirty="0">
                <a:solidFill>
                  <a:schemeClr val="bg1"/>
                </a:solidFill>
              </a:rPr>
              <a:t>Constructed ponds (some wetlands)</a:t>
            </a:r>
          </a:p>
          <a:p>
            <a:r>
              <a:rPr lang="en-US" b="1" dirty="0">
                <a:solidFill>
                  <a:schemeClr val="bg1"/>
                </a:solidFill>
              </a:rPr>
              <a:t>Swales</a:t>
            </a:r>
          </a:p>
          <a:p>
            <a:r>
              <a:rPr lang="en-US" b="1" dirty="0">
                <a:solidFill>
                  <a:srgbClr val="FFC000"/>
                </a:solidFill>
              </a:rPr>
              <a:t>Underground storage vaults – generally not considered GSI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8C971231-55AB-4DCD-A0C6-A00786FA9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2016" y="231006"/>
            <a:ext cx="2679132" cy="357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D8E1A72-DFDF-46D6-A2FC-162E57327F4A}"/>
              </a:ext>
            </a:extLst>
          </p:cNvPr>
          <p:cNvSpPr txBox="1"/>
          <p:nvPr/>
        </p:nvSpPr>
        <p:spPr>
          <a:xfrm>
            <a:off x="9455696" y="3849786"/>
            <a:ext cx="1991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Courtesy: LimnoTech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02CA3F61-F894-472F-AEB8-EE8F93D72E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345" y="508430"/>
            <a:ext cx="3354330" cy="2520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1B893C-7507-4E18-B5B5-58EA0DF71F98}"/>
              </a:ext>
            </a:extLst>
          </p:cNvPr>
          <p:cNvSpPr txBox="1"/>
          <p:nvPr/>
        </p:nvSpPr>
        <p:spPr>
          <a:xfrm>
            <a:off x="5528345" y="3092549"/>
            <a:ext cx="32611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Courtesy: Angie Durhman, AD Greenroofs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1FAC13EE-A89A-4672-84F7-A54631EE1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6181" y="3849786"/>
            <a:ext cx="3665492" cy="274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063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260" y="365125"/>
            <a:ext cx="6092791" cy="108121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Detention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60" y="1446338"/>
            <a:ext cx="6920563" cy="4730625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Green roofs: manipulate depth and media</a:t>
            </a:r>
          </a:p>
          <a:p>
            <a:r>
              <a:rPr lang="en-US" b="1" dirty="0">
                <a:solidFill>
                  <a:schemeClr val="bg1"/>
                </a:solidFill>
              </a:rPr>
              <a:t>Constructed ponds: sizing</a:t>
            </a:r>
          </a:p>
          <a:p>
            <a:r>
              <a:rPr lang="en-US" b="1" dirty="0">
                <a:solidFill>
                  <a:schemeClr val="bg1"/>
                </a:solidFill>
              </a:rPr>
              <a:t>Swales: check dams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0BEB151-7C13-4F86-8584-DA16D25D545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816" t="19975" r="20500" b="33849"/>
          <a:stretch/>
        </p:blipFill>
        <p:spPr>
          <a:xfrm>
            <a:off x="422786" y="3286432"/>
            <a:ext cx="5063613" cy="31910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E27ACE-F543-455E-8F50-2A2ACE0955F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8526" t="21404" r="10967" b="31388"/>
          <a:stretch/>
        </p:blipFill>
        <p:spPr>
          <a:xfrm>
            <a:off x="6385058" y="3052887"/>
            <a:ext cx="5384156" cy="349884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80EC218-0E24-44BB-A233-0DCB0820E471}"/>
              </a:ext>
            </a:extLst>
          </p:cNvPr>
          <p:cNvSpPr txBox="1"/>
          <p:nvPr/>
        </p:nvSpPr>
        <p:spPr>
          <a:xfrm>
            <a:off x="2146228" y="6477504"/>
            <a:ext cx="1344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Fassman-Beck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745D93B-6A60-4E0E-8E07-E635FBA028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378" y="204913"/>
            <a:ext cx="4316772" cy="2482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41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37F80-DF46-7B31-9C4B-D59D1F2D96B8}"/>
              </a:ext>
            </a:extLst>
          </p:cNvPr>
          <p:cNvSpPr/>
          <p:nvPr/>
        </p:nvSpPr>
        <p:spPr>
          <a:xfrm>
            <a:off x="7202143" y="834887"/>
            <a:ext cx="3990975" cy="54367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FB0C7F-FB33-C0CB-6405-EC0E8806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00" y="1035050"/>
            <a:ext cx="598004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Detention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5C76B6-4BEF-4F51-C1DA-F5057C4CD297}"/>
              </a:ext>
            </a:extLst>
          </p:cNvPr>
          <p:cNvSpPr/>
          <p:nvPr/>
        </p:nvSpPr>
        <p:spPr>
          <a:xfrm>
            <a:off x="2910506" y="4023002"/>
            <a:ext cx="3917675" cy="22485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BF926B-8DCD-3913-CBBA-E96623A1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818" y="4179405"/>
            <a:ext cx="3575050" cy="198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06AD6FB-88FE-4DC6-B22F-4E0C4A443A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3169" y="940905"/>
            <a:ext cx="367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2829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56" y="146510"/>
            <a:ext cx="6213182" cy="960396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D. Vegetation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56" y="1106905"/>
            <a:ext cx="6116167" cy="5070057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Ignored in the previous slides</a:t>
            </a:r>
          </a:p>
          <a:p>
            <a:r>
              <a:rPr lang="en-US" b="1" dirty="0">
                <a:solidFill>
                  <a:schemeClr val="bg1"/>
                </a:solidFill>
              </a:rPr>
              <a:t>Many practices include a vegetative component</a:t>
            </a:r>
          </a:p>
          <a:p>
            <a:r>
              <a:rPr lang="en-US" b="1" dirty="0">
                <a:solidFill>
                  <a:schemeClr val="bg1"/>
                </a:solidFill>
              </a:rPr>
              <a:t>ET, interception, carbon sequestration</a:t>
            </a:r>
          </a:p>
          <a:p>
            <a:r>
              <a:rPr lang="en-US" b="1" dirty="0">
                <a:solidFill>
                  <a:schemeClr val="bg1"/>
                </a:solidFill>
              </a:rPr>
              <a:t>Infiltration? </a:t>
            </a:r>
            <a:r>
              <a:rPr lang="en-US" sz="2000" b="1" dirty="0">
                <a:solidFill>
                  <a:schemeClr val="bg1"/>
                </a:solidFill>
              </a:rPr>
              <a:t>(Yuan et al., 2017; Hoyk, 2021)</a:t>
            </a:r>
          </a:p>
          <a:p>
            <a:r>
              <a:rPr lang="en-US" b="1" dirty="0">
                <a:solidFill>
                  <a:schemeClr val="bg1"/>
                </a:solidFill>
              </a:rPr>
              <a:t>Vegetation often provides many other benefits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C3FB47A-AFE1-4BFA-9B5A-663F246947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183" y="4269707"/>
            <a:ext cx="1934910" cy="252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AE2A9E5C-E031-46BA-A8F5-75DBB43DC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41" y="4951953"/>
            <a:ext cx="2603792" cy="177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BC4D0A6A-C030-48F7-B7C5-5A4F60639E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172" y="4269707"/>
            <a:ext cx="2000245" cy="256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A908F3B2-9531-451B-9ECE-1DDAF7480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274" y="4940930"/>
            <a:ext cx="2390164" cy="179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B4B86F-CC73-43C3-832D-D5917E9B00E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6123" t="48111" r="25053" b="27027"/>
          <a:stretch/>
        </p:blipFill>
        <p:spPr>
          <a:xfrm>
            <a:off x="9347726" y="3117714"/>
            <a:ext cx="2748352" cy="21859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BF60E69-F85D-46F6-A45A-D0EABF8660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1620" b="14615"/>
          <a:stretch/>
        </p:blipFill>
        <p:spPr bwMode="auto">
          <a:xfrm>
            <a:off x="6519829" y="137069"/>
            <a:ext cx="5485765" cy="28854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95C7A2-1361-46EE-BE3B-69113F287609}"/>
              </a:ext>
            </a:extLst>
          </p:cNvPr>
          <p:cNvSpPr txBox="1"/>
          <p:nvPr/>
        </p:nvSpPr>
        <p:spPr>
          <a:xfrm>
            <a:off x="9593643" y="5320600"/>
            <a:ext cx="2140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Nasrollahpour et al., 2022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9F7D3B-54CC-4DB6-A75E-39AC180A65A4}"/>
              </a:ext>
            </a:extLst>
          </p:cNvPr>
          <p:cNvSpPr txBox="1"/>
          <p:nvPr/>
        </p:nvSpPr>
        <p:spPr>
          <a:xfrm>
            <a:off x="7686737" y="3039407"/>
            <a:ext cx="23254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Hathaway, 2019</a:t>
            </a:r>
          </a:p>
        </p:txBody>
      </p:sp>
    </p:spTree>
    <p:extLst>
      <p:ext uri="{BB962C8B-B14F-4D97-AF65-F5344CB8AC3E}">
        <p14:creationId xmlns:p14="http://schemas.microsoft.com/office/powerpoint/2010/main" val="109233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430" y="111157"/>
            <a:ext cx="6092791" cy="781839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Vegetation approaches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298" y="1039528"/>
            <a:ext cx="6231590" cy="5137435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Optimize in stormwater practices</a:t>
            </a:r>
          </a:p>
          <a:p>
            <a:r>
              <a:rPr lang="en-US" b="1" dirty="0">
                <a:solidFill>
                  <a:schemeClr val="bg1"/>
                </a:solidFill>
              </a:rPr>
              <a:t>Reduced turf or modified turf practices</a:t>
            </a:r>
          </a:p>
          <a:p>
            <a:r>
              <a:rPr lang="en-US" b="1" dirty="0">
                <a:solidFill>
                  <a:schemeClr val="bg1"/>
                </a:solidFill>
              </a:rPr>
              <a:t>Multi-layering</a:t>
            </a:r>
          </a:p>
          <a:p>
            <a:r>
              <a:rPr lang="en-US" b="1" dirty="0">
                <a:solidFill>
                  <a:schemeClr val="bg1"/>
                </a:solidFill>
              </a:rPr>
              <a:t>Urban gardening</a:t>
            </a:r>
          </a:p>
          <a:p>
            <a:r>
              <a:rPr lang="en-US" b="1" dirty="0">
                <a:solidFill>
                  <a:schemeClr val="bg1"/>
                </a:solidFill>
              </a:rPr>
              <a:t>Harvest and store carbon</a:t>
            </a:r>
          </a:p>
          <a:p>
            <a:r>
              <a:rPr lang="en-US" b="1" dirty="0">
                <a:solidFill>
                  <a:schemeClr val="bg1"/>
                </a:solidFill>
              </a:rPr>
              <a:t>Include foresters, ecologists, landscape architects into planning and design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22666F-C571-4194-9E57-9BA3A431B6AF}"/>
              </a:ext>
            </a:extLst>
          </p:cNvPr>
          <p:cNvSpPr txBox="1"/>
          <p:nvPr/>
        </p:nvSpPr>
        <p:spPr>
          <a:xfrm>
            <a:off x="457200" y="787350"/>
            <a:ext cx="5822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FF00"/>
                </a:solidFill>
              </a:rPr>
              <a:t>References: Kinnunen et al., 2022; Arilouma et al., 2021; Havu et al., 2022 </a:t>
            </a:r>
          </a:p>
        </p:txBody>
      </p:sp>
      <p:pic>
        <p:nvPicPr>
          <p:cNvPr id="10244" name="Picture 4" descr="Plants and fence in a community garden">
            <a:extLst>
              <a:ext uri="{FF2B5EF4-FFF2-40B4-BE49-F238E27FC236}">
                <a16:creationId xmlns:a16="http://schemas.microsoft.com/office/drawing/2014/main" id="{B9225CAD-55C5-4890-A06B-A70B3C9C4B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658" y="2502005"/>
            <a:ext cx="4496760" cy="149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63B4D60-62E0-417A-ACCD-F21EB0113F24}"/>
              </a:ext>
            </a:extLst>
          </p:cNvPr>
          <p:cNvSpPr txBox="1"/>
          <p:nvPr/>
        </p:nvSpPr>
        <p:spPr>
          <a:xfrm>
            <a:off x="8697362" y="2533132"/>
            <a:ext cx="233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Ramsey County</a:t>
            </a:r>
          </a:p>
        </p:txBody>
      </p:sp>
      <p:pic>
        <p:nvPicPr>
          <p:cNvPr id="10248" name="Picture 8" descr="Living Lab sign">
            <a:extLst>
              <a:ext uri="{FF2B5EF4-FFF2-40B4-BE49-F238E27FC236}">
                <a16:creationId xmlns:a16="http://schemas.microsoft.com/office/drawing/2014/main" id="{61BFDD75-830F-4FE5-B5EC-0E9EDD191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3246" y="291861"/>
            <a:ext cx="2768367" cy="20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30CAD04-8280-4098-94FE-C9D9EFFD6E0D}"/>
              </a:ext>
            </a:extLst>
          </p:cNvPr>
          <p:cNvSpPr txBox="1"/>
          <p:nvPr/>
        </p:nvSpPr>
        <p:spPr>
          <a:xfrm>
            <a:off x="9550007" y="331381"/>
            <a:ext cx="233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FFFF00"/>
                </a:solidFill>
              </a:rPr>
              <a:t>University of Minnesota</a:t>
            </a:r>
          </a:p>
        </p:txBody>
      </p:sp>
      <p:pic>
        <p:nvPicPr>
          <p:cNvPr id="5122" name="Picture 2" descr="Looking across a river at a bridge and city.">
            <a:extLst>
              <a:ext uri="{FF2B5EF4-FFF2-40B4-BE49-F238E27FC236}">
                <a16:creationId xmlns:a16="http://schemas.microsoft.com/office/drawing/2014/main" id="{A943EE38-11EB-4D04-B7DE-F87854AF0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8" y="4615844"/>
            <a:ext cx="4533964" cy="202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92B571-1555-4403-B7A6-84B7B2CEC7A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0631" t="24040" r="10474" b="7841"/>
          <a:stretch/>
        </p:blipFill>
        <p:spPr>
          <a:xfrm>
            <a:off x="8060234" y="4115894"/>
            <a:ext cx="3947585" cy="262713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93DF5EA-710C-43EA-8257-B853C19BAC6B}"/>
              </a:ext>
            </a:extLst>
          </p:cNvPr>
          <p:cNvSpPr txBox="1"/>
          <p:nvPr/>
        </p:nvSpPr>
        <p:spPr>
          <a:xfrm>
            <a:off x="319757" y="6335273"/>
            <a:ext cx="13738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USFS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B51735-43D4-4BAE-8D60-046A400854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828" t="36253" r="25311" b="19569"/>
          <a:stretch/>
        </p:blipFill>
        <p:spPr>
          <a:xfrm>
            <a:off x="5054258" y="4689633"/>
            <a:ext cx="2887856" cy="1813297"/>
          </a:xfrm>
          <a:prstGeom prst="rect">
            <a:avLst/>
          </a:prstGeom>
        </p:spPr>
      </p:pic>
      <p:pic>
        <p:nvPicPr>
          <p:cNvPr id="6146" name="Picture 2" descr="Rain Gardens &amp; Bio-Retention — Stalite Environmental">
            <a:extLst>
              <a:ext uri="{FF2B5EF4-FFF2-40B4-BE49-F238E27FC236}">
                <a16:creationId xmlns:a16="http://schemas.microsoft.com/office/drawing/2014/main" id="{A81751E4-95F8-617E-2443-E75A5D8CE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94" y="133760"/>
            <a:ext cx="2989541" cy="224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CE4C66-47D0-1B4E-9ED0-CDF1DF3BCD6C}"/>
              </a:ext>
            </a:extLst>
          </p:cNvPr>
          <p:cNvSpPr txBox="1"/>
          <p:nvPr/>
        </p:nvSpPr>
        <p:spPr>
          <a:xfrm>
            <a:off x="6890020" y="243087"/>
            <a:ext cx="233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 err="1">
                <a:solidFill>
                  <a:srgbClr val="FFFF00"/>
                </a:solidFill>
              </a:rPr>
              <a:t>Stalite</a:t>
            </a:r>
            <a:r>
              <a:rPr lang="en-US" sz="1400" b="1" dirty="0">
                <a:solidFill>
                  <a:srgbClr val="FFFF00"/>
                </a:solidFill>
              </a:rPr>
              <a:t> Environmental</a:t>
            </a:r>
          </a:p>
        </p:txBody>
      </p:sp>
    </p:spTree>
    <p:extLst>
      <p:ext uri="{BB962C8B-B14F-4D97-AF65-F5344CB8AC3E}">
        <p14:creationId xmlns:p14="http://schemas.microsoft.com/office/powerpoint/2010/main" val="2945857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7" grpId="0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37F80-DF46-7B31-9C4B-D59D1F2D96B8}"/>
              </a:ext>
            </a:extLst>
          </p:cNvPr>
          <p:cNvSpPr/>
          <p:nvPr/>
        </p:nvSpPr>
        <p:spPr>
          <a:xfrm>
            <a:off x="7202143" y="834887"/>
            <a:ext cx="3990975" cy="54367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FB0C7F-FB33-C0CB-6405-EC0E8806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00" y="1035050"/>
            <a:ext cx="598004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Vegetation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5C76B6-4BEF-4F51-C1DA-F5057C4CD297}"/>
              </a:ext>
            </a:extLst>
          </p:cNvPr>
          <p:cNvSpPr/>
          <p:nvPr/>
        </p:nvSpPr>
        <p:spPr>
          <a:xfrm>
            <a:off x="2910506" y="4023002"/>
            <a:ext cx="3917675" cy="22485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BF926B-8DCD-3913-CBBA-E96623A1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818" y="4179405"/>
            <a:ext cx="3575050" cy="1981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ABEE17E-1DDD-4DC5-A0EB-4616EEB06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305" y="940905"/>
            <a:ext cx="367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829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257" y="365125"/>
            <a:ext cx="6254428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E. Soil/media management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256" y="1825625"/>
            <a:ext cx="6152903" cy="4351338"/>
          </a:xfrm>
        </p:spPr>
        <p:txBody>
          <a:bodyPr>
            <a:normAutofit fontScale="925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The largest carbon pool in urban areas; rarely C saturated</a:t>
            </a:r>
          </a:p>
          <a:p>
            <a:r>
              <a:rPr lang="en-US" b="1" dirty="0">
                <a:solidFill>
                  <a:schemeClr val="bg1"/>
                </a:solidFill>
              </a:rPr>
              <a:t>Many stormwater practices utilize engineered media</a:t>
            </a:r>
          </a:p>
          <a:p>
            <a:r>
              <a:rPr lang="en-US" b="1" dirty="0">
                <a:solidFill>
                  <a:schemeClr val="bg1"/>
                </a:solidFill>
              </a:rPr>
              <a:t>Affects infiltration, storage, detention, and vegetation</a:t>
            </a:r>
          </a:p>
          <a:p>
            <a:r>
              <a:rPr lang="en-US" b="1" dirty="0">
                <a:solidFill>
                  <a:schemeClr val="bg1"/>
                </a:solidFill>
              </a:rPr>
              <a:t>Urban soils are typically compacted, often infertile, sometimes contaminated</a:t>
            </a:r>
          </a:p>
        </p:txBody>
      </p:sp>
      <p:pic>
        <p:nvPicPr>
          <p:cNvPr id="6146" name="Picture 2" descr="Image for post">
            <a:extLst>
              <a:ext uri="{FF2B5EF4-FFF2-40B4-BE49-F238E27FC236}">
                <a16:creationId xmlns:a16="http://schemas.microsoft.com/office/drawing/2014/main" id="{1E8B3147-7E35-4ECB-B243-6E88818EC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2821" y="136982"/>
            <a:ext cx="5488755" cy="355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E58A83A-9F9E-428E-B479-07D655F4DDF0}"/>
              </a:ext>
            </a:extLst>
          </p:cNvPr>
          <p:cNvSpPr txBox="1"/>
          <p:nvPr/>
        </p:nvSpPr>
        <p:spPr>
          <a:xfrm>
            <a:off x="8286911" y="3121223"/>
            <a:ext cx="2334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TreePeople, 2022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2F7EC0-6D18-460D-9327-507E3F002B2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342" t="43777" r="27210" b="33570"/>
          <a:stretch/>
        </p:blipFill>
        <p:spPr>
          <a:xfrm>
            <a:off x="6747309" y="3946358"/>
            <a:ext cx="5154167" cy="2281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05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191" y="130260"/>
            <a:ext cx="5633885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Soil approaches - hydrology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60" y="1376516"/>
            <a:ext cx="6920563" cy="480044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Parcel scale management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Relieve compaction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Amendments (compost, biochar)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Surface modifications</a:t>
            </a:r>
          </a:p>
          <a:p>
            <a:r>
              <a:rPr lang="en-US" b="1" dirty="0">
                <a:solidFill>
                  <a:schemeClr val="bg1"/>
                </a:solidFill>
              </a:rPr>
              <a:t>Land conversion (development)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Preserve green spaces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Minimize compaction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Establish vegetation</a:t>
            </a:r>
          </a:p>
          <a:p>
            <a:r>
              <a:rPr lang="en-US" b="1" dirty="0">
                <a:solidFill>
                  <a:schemeClr val="bg1"/>
                </a:solidFill>
              </a:rPr>
              <a:t>Include soil scientists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715C93-3AAB-43F4-8F01-DBCDEC9A95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500" t="41540" r="22394" b="34968"/>
          <a:stretch/>
        </p:blipFill>
        <p:spPr>
          <a:xfrm>
            <a:off x="5846267" y="316465"/>
            <a:ext cx="6143741" cy="2132538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783A7120-0F01-C8C1-A8EF-08A1741FFB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39"/>
          <a:stretch/>
        </p:blipFill>
        <p:spPr bwMode="auto">
          <a:xfrm>
            <a:off x="7735062" y="2579584"/>
            <a:ext cx="2213113" cy="396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53D3BA-92C0-A46B-127D-B4F267F43248}"/>
              </a:ext>
            </a:extLst>
          </p:cNvPr>
          <p:cNvSpPr txBox="1"/>
          <p:nvPr/>
        </p:nvSpPr>
        <p:spPr>
          <a:xfrm>
            <a:off x="7631019" y="6512117"/>
            <a:ext cx="2574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Schwartz and Smith, 2016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DF0336-EDB9-7F06-2871-41EB773C211A}"/>
              </a:ext>
            </a:extLst>
          </p:cNvPr>
          <p:cNvSpPr txBox="1"/>
          <p:nvPr/>
        </p:nvSpPr>
        <p:spPr>
          <a:xfrm>
            <a:off x="6922848" y="6362"/>
            <a:ext cx="358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Minnesota Stormwater Manual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C99F25C-45B6-56EF-5544-A1A2844D21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342" t="21739" r="32989" b="17971"/>
          <a:stretch/>
        </p:blipFill>
        <p:spPr>
          <a:xfrm>
            <a:off x="4108336" y="3565448"/>
            <a:ext cx="3139488" cy="316229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EB1EAFA-9ECF-8FD8-2D29-F4FE96BC9E83}"/>
              </a:ext>
            </a:extLst>
          </p:cNvPr>
          <p:cNvSpPr txBox="1"/>
          <p:nvPr/>
        </p:nvSpPr>
        <p:spPr>
          <a:xfrm>
            <a:off x="1834473" y="6358229"/>
            <a:ext cx="25742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Voter and Loheide, 2018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23FBED-9E23-8FFC-BE46-0E46F60F3126}"/>
              </a:ext>
            </a:extLst>
          </p:cNvPr>
          <p:cNvSpPr txBox="1"/>
          <p:nvPr/>
        </p:nvSpPr>
        <p:spPr>
          <a:xfrm>
            <a:off x="10097729" y="4689987"/>
            <a:ext cx="18922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SS-subsoiling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TS-Topsoiling</a:t>
            </a:r>
          </a:p>
          <a:p>
            <a:r>
              <a:rPr lang="en-US" sz="2000" b="1" dirty="0">
                <a:solidFill>
                  <a:srgbClr val="FFFF00"/>
                </a:solidFill>
              </a:rPr>
              <a:t>RS-Reference</a:t>
            </a:r>
          </a:p>
        </p:txBody>
      </p:sp>
    </p:spTree>
    <p:extLst>
      <p:ext uri="{BB962C8B-B14F-4D97-AF65-F5344CB8AC3E}">
        <p14:creationId xmlns:p14="http://schemas.microsoft.com/office/powerpoint/2010/main" val="321096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260" y="175061"/>
            <a:ext cx="6862811" cy="864468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Soil approaches - carbon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260" y="1186146"/>
            <a:ext cx="7364259" cy="4990817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Improved lawn practices</a:t>
            </a:r>
          </a:p>
          <a:p>
            <a:r>
              <a:rPr lang="en-US" b="1" dirty="0">
                <a:solidFill>
                  <a:schemeClr val="bg1"/>
                </a:solidFill>
              </a:rPr>
              <a:t>Amendments (compost, biochar)</a:t>
            </a:r>
          </a:p>
          <a:p>
            <a:r>
              <a:rPr lang="en-US" b="1" dirty="0">
                <a:solidFill>
                  <a:schemeClr val="bg1"/>
                </a:solidFill>
              </a:rPr>
              <a:t>Preserve/create green spaces</a:t>
            </a:r>
          </a:p>
          <a:p>
            <a:r>
              <a:rPr lang="en-US" b="1" dirty="0">
                <a:solidFill>
                  <a:schemeClr val="bg1"/>
                </a:solidFill>
              </a:rPr>
              <a:t>Land conversion (development) – conserving carbon and carbon sequestration conservation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1BE0238F-E268-43B0-BEAE-AC8C7CF9FC0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5"/>
          <a:stretch/>
        </p:blipFill>
        <p:spPr bwMode="auto">
          <a:xfrm>
            <a:off x="9529010" y="175060"/>
            <a:ext cx="2504975" cy="537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6C6AB55-A61B-4FD1-986C-E138F59D7274}"/>
              </a:ext>
            </a:extLst>
          </p:cNvPr>
          <p:cNvSpPr txBox="1"/>
          <p:nvPr/>
        </p:nvSpPr>
        <p:spPr>
          <a:xfrm>
            <a:off x="9614074" y="5568331"/>
            <a:ext cx="2334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O’Riordan et al., 2021</a:t>
            </a:r>
          </a:p>
          <a:p>
            <a:pPr algn="ctr"/>
            <a:r>
              <a:rPr lang="en-US" sz="1400" b="1" dirty="0">
                <a:solidFill>
                  <a:srgbClr val="FFFF00"/>
                </a:solidFill>
              </a:rPr>
              <a:t>(GS = green space)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FE4A75-8DC6-4688-A84E-E0337B119339}"/>
              </a:ext>
            </a:extLst>
          </p:cNvPr>
          <p:cNvSpPr txBox="1"/>
          <p:nvPr/>
        </p:nvSpPr>
        <p:spPr>
          <a:xfrm>
            <a:off x="811198" y="845073"/>
            <a:ext cx="58222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References: Lorenz and Lal, 2015; Zhang et al., 2020)</a:t>
            </a:r>
          </a:p>
        </p:txBody>
      </p:sp>
      <p:pic>
        <p:nvPicPr>
          <p:cNvPr id="11" name="Main graphic">
            <a:extLst>
              <a:ext uri="{FF2B5EF4-FFF2-40B4-BE49-F238E27FC236}">
                <a16:creationId xmlns:a16="http://schemas.microsoft.com/office/drawing/2014/main" id="{F978996F-CD43-4DD8-B299-0CDC47278174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1629722" y="3813191"/>
            <a:ext cx="3407833" cy="2906028"/>
          </a:xfrm>
          <a:prstGeom prst="rect">
            <a:avLst/>
          </a:prstGeom>
          <a:ln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BBD221-5790-4746-87FA-B96FD10F0D11}"/>
              </a:ext>
            </a:extLst>
          </p:cNvPr>
          <p:cNvSpPr txBox="1"/>
          <p:nvPr/>
        </p:nvSpPr>
        <p:spPr>
          <a:xfrm>
            <a:off x="68826" y="6061970"/>
            <a:ext cx="17124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Townsend-Small &amp; Czimczik, 2010</a:t>
            </a:r>
          </a:p>
        </p:txBody>
      </p:sp>
      <p:pic>
        <p:nvPicPr>
          <p:cNvPr id="7176" name="Picture 8">
            <a:extLst>
              <a:ext uri="{FF2B5EF4-FFF2-40B4-BE49-F238E27FC236}">
                <a16:creationId xmlns:a16="http://schemas.microsoft.com/office/drawing/2014/main" id="{E0FB0AE9-4B4B-4106-B485-6E7916720B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3" b="49918"/>
          <a:stretch/>
        </p:blipFill>
        <p:spPr bwMode="auto">
          <a:xfrm>
            <a:off x="5365145" y="3798736"/>
            <a:ext cx="3189929" cy="2906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6F83999-586D-4857-9DC8-3ED48FD9CAA4}"/>
              </a:ext>
            </a:extLst>
          </p:cNvPr>
          <p:cNvSpPr txBox="1"/>
          <p:nvPr/>
        </p:nvSpPr>
        <p:spPr>
          <a:xfrm>
            <a:off x="8133350" y="6396987"/>
            <a:ext cx="358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Agyarko-Mintah et al., 2017</a:t>
            </a:r>
          </a:p>
        </p:txBody>
      </p:sp>
      <p:pic>
        <p:nvPicPr>
          <p:cNvPr id="7178" name="Picture 10" descr="Book cover">
            <a:extLst>
              <a:ext uri="{FF2B5EF4-FFF2-40B4-BE49-F238E27FC236}">
                <a16:creationId xmlns:a16="http://schemas.microsoft.com/office/drawing/2014/main" id="{C38DF669-394B-404E-8C7C-F3BBAAC4E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331" y="343636"/>
            <a:ext cx="1900247" cy="2860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0771571-7B5E-283B-12F0-0799AFC8717C}"/>
              </a:ext>
            </a:extLst>
          </p:cNvPr>
          <p:cNvSpPr txBox="1"/>
          <p:nvPr/>
        </p:nvSpPr>
        <p:spPr>
          <a:xfrm>
            <a:off x="5790896" y="4301446"/>
            <a:ext cx="358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Biochar+green waste</a:t>
            </a:r>
          </a:p>
        </p:txBody>
      </p:sp>
    </p:spTree>
    <p:extLst>
      <p:ext uri="{BB962C8B-B14F-4D97-AF65-F5344CB8AC3E}">
        <p14:creationId xmlns:p14="http://schemas.microsoft.com/office/powerpoint/2010/main" val="4378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79" y="90129"/>
            <a:ext cx="7105475" cy="104422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Stormwater research is active and Minnesota is among the leaders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E54A4D8-60FC-4F64-8020-BCBA62725B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693" t="10102" r="8624" b="3872"/>
          <a:stretch/>
        </p:blipFill>
        <p:spPr>
          <a:xfrm>
            <a:off x="235161" y="1224483"/>
            <a:ext cx="3699545" cy="27488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F1B9C7-A5CE-4CE4-995A-0CEBE8AFFE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106" t="10101" r="9862" b="3871"/>
          <a:stretch/>
        </p:blipFill>
        <p:spPr>
          <a:xfrm>
            <a:off x="7521957" y="164907"/>
            <a:ext cx="3987372" cy="31203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A32AB1-454B-45A2-93A2-45A8CEF5DB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381" t="9335" r="10275" b="15327"/>
          <a:stretch/>
        </p:blipFill>
        <p:spPr>
          <a:xfrm>
            <a:off x="235161" y="4119236"/>
            <a:ext cx="3699546" cy="259288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DF8886-7902-46FA-A470-ED49C91A75DB}"/>
              </a:ext>
            </a:extLst>
          </p:cNvPr>
          <p:cNvSpPr txBox="1"/>
          <p:nvPr/>
        </p:nvSpPr>
        <p:spPr>
          <a:xfrm>
            <a:off x="4723002" y="1580115"/>
            <a:ext cx="2441196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Universities and colleges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B534936-AE33-4829-A507-67212A3402C3}"/>
              </a:ext>
            </a:extLst>
          </p:cNvPr>
          <p:cNvSpPr txBox="1"/>
          <p:nvPr/>
        </p:nvSpPr>
        <p:spPr>
          <a:xfrm>
            <a:off x="4723002" y="2632284"/>
            <a:ext cx="2441196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United States Geological Survey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6C6786-A044-413D-8A50-6A404EA0D388}"/>
              </a:ext>
            </a:extLst>
          </p:cNvPr>
          <p:cNvSpPr txBox="1"/>
          <p:nvPr/>
        </p:nvSpPr>
        <p:spPr>
          <a:xfrm>
            <a:off x="6842755" y="3378047"/>
            <a:ext cx="244119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Private entities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8DD723C-9396-482C-8B23-8A50965E412E}"/>
              </a:ext>
            </a:extLst>
          </p:cNvPr>
          <p:cNvSpPr txBox="1"/>
          <p:nvPr/>
        </p:nvSpPr>
        <p:spPr>
          <a:xfrm>
            <a:off x="9646272" y="3360815"/>
            <a:ext cx="2441196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Local government units</a:t>
            </a:r>
          </a:p>
        </p:txBody>
      </p:sp>
      <p:sp>
        <p:nvSpPr>
          <p:cNvPr id="18" name="AutoShape 4" descr="University of New Hampshire logo">
            <a:extLst>
              <a:ext uri="{FF2B5EF4-FFF2-40B4-BE49-F238E27FC236}">
                <a16:creationId xmlns:a16="http://schemas.microsoft.com/office/drawing/2014/main" id="{50F43C2C-91E2-4542-B119-B7C70846D34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34EBF66-9AE3-46D2-A76F-AFA81CF53A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9037" t="9178" r="31199" b="77517"/>
          <a:stretch/>
        </p:blipFill>
        <p:spPr>
          <a:xfrm>
            <a:off x="5631167" y="4073265"/>
            <a:ext cx="1890790" cy="72728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F188650-3B89-41DA-A0F0-B63E7522AF1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037" t="11910" r="24847" b="80728"/>
          <a:stretch/>
        </p:blipFill>
        <p:spPr>
          <a:xfrm>
            <a:off x="4927059" y="5072534"/>
            <a:ext cx="3184804" cy="410702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5642AC6-173D-4332-8BCB-AA2B8CDD1E8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9638" t="10554" r="26913" b="80728"/>
          <a:stretch/>
        </p:blipFill>
        <p:spPr>
          <a:xfrm>
            <a:off x="8111863" y="4128623"/>
            <a:ext cx="3369466" cy="61656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2E245CCF-0216-4F79-B296-1012E508785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8762" t="11639" r="27066" b="77630"/>
          <a:stretch/>
        </p:blipFill>
        <p:spPr>
          <a:xfrm>
            <a:off x="8898401" y="4971942"/>
            <a:ext cx="2884520" cy="61656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B41AD576-1199-4D1C-9992-AE48EA25BBB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3197" t="36038" r="13407" b="49384"/>
          <a:stretch/>
        </p:blipFill>
        <p:spPr>
          <a:xfrm>
            <a:off x="5404733" y="5763690"/>
            <a:ext cx="2852562" cy="50173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A66F75CE-6D71-4E27-B8BD-1F1386E88BC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0000" t="9634" r="24923" b="61492"/>
          <a:stretch/>
        </p:blipFill>
        <p:spPr>
          <a:xfrm>
            <a:off x="8671551" y="5726375"/>
            <a:ext cx="3057331" cy="993756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9C98BA40-12FC-4BA4-ACE3-D1EC28093174}"/>
              </a:ext>
            </a:extLst>
          </p:cNvPr>
          <p:cNvCxnSpPr/>
          <p:nvPr/>
        </p:nvCxnSpPr>
        <p:spPr>
          <a:xfrm flipH="1">
            <a:off x="6842755" y="1725106"/>
            <a:ext cx="679202" cy="16095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F66E1AA7-1549-49D0-A387-C7E0335F6B95}"/>
              </a:ext>
            </a:extLst>
          </p:cNvPr>
          <p:cNvCxnSpPr/>
          <p:nvPr/>
        </p:nvCxnSpPr>
        <p:spPr>
          <a:xfrm flipH="1">
            <a:off x="6814463" y="2747178"/>
            <a:ext cx="679202" cy="160952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7A63A16-D93B-42E0-BDB4-1F5E458B1332}"/>
              </a:ext>
            </a:extLst>
          </p:cNvPr>
          <p:cNvCxnSpPr>
            <a:cxnSpLocks/>
            <a:endCxn id="15" idx="0"/>
          </p:cNvCxnSpPr>
          <p:nvPr/>
        </p:nvCxnSpPr>
        <p:spPr>
          <a:xfrm flipH="1">
            <a:off x="8063353" y="3026473"/>
            <a:ext cx="431012" cy="351574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9C886E7-CF6D-402E-A62F-A26B49C17D38}"/>
              </a:ext>
            </a:extLst>
          </p:cNvPr>
          <p:cNvCxnSpPr>
            <a:cxnSpLocks/>
          </p:cNvCxnSpPr>
          <p:nvPr/>
        </p:nvCxnSpPr>
        <p:spPr>
          <a:xfrm>
            <a:off x="9914505" y="3124353"/>
            <a:ext cx="285711" cy="298821"/>
          </a:xfrm>
          <a:prstGeom prst="straightConnector1">
            <a:avLst/>
          </a:prstGeom>
          <a:ln w="254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3255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437F80-DF46-7B31-9C4B-D59D1F2D96B8}"/>
              </a:ext>
            </a:extLst>
          </p:cNvPr>
          <p:cNvSpPr/>
          <p:nvPr/>
        </p:nvSpPr>
        <p:spPr>
          <a:xfrm>
            <a:off x="7202143" y="834887"/>
            <a:ext cx="3990975" cy="54367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F2FB0C7F-FB33-C0CB-6405-EC0E8806A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00" y="1035050"/>
            <a:ext cx="5980043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Soil and media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5C76B6-4BEF-4F51-C1DA-F5057C4CD297}"/>
              </a:ext>
            </a:extLst>
          </p:cNvPr>
          <p:cNvSpPr/>
          <p:nvPr/>
        </p:nvSpPr>
        <p:spPr>
          <a:xfrm>
            <a:off x="2910506" y="4023002"/>
            <a:ext cx="3917675" cy="224858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1BF926B-8DCD-3913-CBBA-E96623A1FE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818" y="4179405"/>
            <a:ext cx="3575050" cy="198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606C1A4-A339-4032-82E3-1354D073DF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305" y="883193"/>
            <a:ext cx="36766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7865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69" y="186351"/>
            <a:ext cx="8173323" cy="1157045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Putting it all together - can GSI help </a:t>
            </a:r>
            <a:r>
              <a:rPr lang="en-US" b="1" u="sng" dirty="0">
                <a:solidFill>
                  <a:srgbClr val="FFC000"/>
                </a:solidFill>
              </a:rPr>
              <a:t>alleviate</a:t>
            </a:r>
            <a:r>
              <a:rPr lang="en-US" b="1" dirty="0">
                <a:solidFill>
                  <a:srgbClr val="FFFF00"/>
                </a:solidFill>
              </a:rPr>
              <a:t> impacts of climate change?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256" y="1617043"/>
            <a:ext cx="6406034" cy="497346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Yes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Preserving and increasing green spaces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Restricting development in flood-prone areas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Improving designs of existing practices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Watershed scale treatment trains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Implementing GSI at the homeowner scale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Modeling at watershed scale</a:t>
            </a:r>
          </a:p>
          <a:p>
            <a:pPr lvl="1"/>
            <a:r>
              <a:rPr lang="en-US" b="1" dirty="0">
                <a:solidFill>
                  <a:schemeClr val="bg1"/>
                </a:solidFill>
              </a:rPr>
              <a:t>Integrate grey and green</a:t>
            </a:r>
          </a:p>
          <a:p>
            <a:r>
              <a:rPr lang="en-US" b="1" dirty="0">
                <a:solidFill>
                  <a:schemeClr val="bg1"/>
                </a:solidFill>
              </a:rPr>
              <a:t>Implementing these provides other ecosystem services</a:t>
            </a:r>
          </a:p>
          <a:p>
            <a:r>
              <a:rPr lang="en-US" b="1" dirty="0">
                <a:solidFill>
                  <a:schemeClr val="bg1"/>
                </a:solidFill>
              </a:rPr>
              <a:t>What is the impact of social equity on these decisions?</a:t>
            </a:r>
          </a:p>
        </p:txBody>
      </p:sp>
      <p:pic>
        <p:nvPicPr>
          <p:cNvPr id="5122" name="Picture 2" descr="Maintenance and Safety of Sponge City Infrastructure | SpringerLink">
            <a:extLst>
              <a:ext uri="{FF2B5EF4-FFF2-40B4-BE49-F238E27FC236}">
                <a16:creationId xmlns:a16="http://schemas.microsoft.com/office/drawing/2014/main" id="{C448EDA5-B57B-DE9B-5A46-8FD1E30E83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834"/>
          <a:stretch/>
        </p:blipFill>
        <p:spPr bwMode="auto">
          <a:xfrm>
            <a:off x="6513403" y="1343396"/>
            <a:ext cx="5593128" cy="250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4F18E42-DD6F-1ABF-FA40-1321B2DBACCB}"/>
              </a:ext>
            </a:extLst>
          </p:cNvPr>
          <p:cNvSpPr txBox="1"/>
          <p:nvPr/>
        </p:nvSpPr>
        <p:spPr>
          <a:xfrm>
            <a:off x="10343535" y="3339982"/>
            <a:ext cx="1484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Köster, 2019</a:t>
            </a:r>
          </a:p>
        </p:txBody>
      </p:sp>
      <p:pic>
        <p:nvPicPr>
          <p:cNvPr id="6" name="Picture 2" descr="Image">
            <a:extLst>
              <a:ext uri="{FF2B5EF4-FFF2-40B4-BE49-F238E27FC236}">
                <a16:creationId xmlns:a16="http://schemas.microsoft.com/office/drawing/2014/main" id="{CAB79F66-3478-2DBD-E531-0141B74CC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256" y="3942735"/>
            <a:ext cx="5006488" cy="28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9EC754-53A6-9E6C-AA86-871CB5CC590E}"/>
              </a:ext>
            </a:extLst>
          </p:cNvPr>
          <p:cNvSpPr txBox="1"/>
          <p:nvPr/>
        </p:nvSpPr>
        <p:spPr>
          <a:xfrm>
            <a:off x="8413466" y="6436617"/>
            <a:ext cx="2435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chemeClr val="bg1"/>
                </a:solidFill>
              </a:rPr>
              <a:t>The World Bank</a:t>
            </a:r>
          </a:p>
        </p:txBody>
      </p:sp>
    </p:spTree>
    <p:extLst>
      <p:ext uri="{BB962C8B-B14F-4D97-AF65-F5344CB8AC3E}">
        <p14:creationId xmlns:p14="http://schemas.microsoft.com/office/powerpoint/2010/main" val="111204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415" y="61145"/>
            <a:ext cx="3812458" cy="102122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6. Needs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982" y="835742"/>
            <a:ext cx="7157884" cy="5341221"/>
          </a:xfrm>
        </p:spPr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Vegetation effects in stormwater practices</a:t>
            </a:r>
          </a:p>
          <a:p>
            <a:r>
              <a:rPr lang="en-US" b="1" dirty="0">
                <a:solidFill>
                  <a:schemeClr val="bg1"/>
                </a:solidFill>
              </a:rPr>
              <a:t>Better understanding of urban soils at the landscape and watershed scale</a:t>
            </a:r>
          </a:p>
          <a:p>
            <a:r>
              <a:rPr lang="en-US" b="1" dirty="0">
                <a:solidFill>
                  <a:schemeClr val="bg1"/>
                </a:solidFill>
              </a:rPr>
              <a:t>Social issues – what will it take to get public buy-in and involvement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89595B8-6395-106B-7A82-042CBBDED9B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516" t="23512" r="34274" b="15627"/>
          <a:stretch/>
        </p:blipFill>
        <p:spPr>
          <a:xfrm>
            <a:off x="8733564" y="107441"/>
            <a:ext cx="3281454" cy="35994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9F9CF69-521F-0EB8-C6C3-2C9342CC42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381" t="9335" r="10275" b="15327"/>
          <a:stretch/>
        </p:blipFill>
        <p:spPr>
          <a:xfrm>
            <a:off x="5408341" y="2821322"/>
            <a:ext cx="3699546" cy="2592882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8D971B83-AACC-7C63-1A30-13B4B9E919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8" y="3706866"/>
            <a:ext cx="5087505" cy="269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93DF42D-AAD6-E13B-0A4D-BA186CBD3282}"/>
              </a:ext>
            </a:extLst>
          </p:cNvPr>
          <p:cNvSpPr txBox="1"/>
          <p:nvPr/>
        </p:nvSpPr>
        <p:spPr>
          <a:xfrm>
            <a:off x="420594" y="6397679"/>
            <a:ext cx="358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rgbClr val="FFFF00"/>
                </a:solidFill>
              </a:rPr>
              <a:t>Shao et al., 2021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C831DB8-2598-62E1-04CD-A782C953ED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838" t="21792" r="19597" b="59857"/>
          <a:stretch/>
        </p:blipFill>
        <p:spPr>
          <a:xfrm>
            <a:off x="5651150" y="5506837"/>
            <a:ext cx="6164827" cy="1258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64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16D150A5-62FF-4705-A0A0-3217DDB334F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8F5F09-882F-4F27-AE26-5D366AEAA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22970" y="537559"/>
            <a:ext cx="3150413" cy="140053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Questions?</a:t>
            </a:r>
          </a:p>
        </p:txBody>
      </p:sp>
      <p:pic>
        <p:nvPicPr>
          <p:cNvPr id="3" name="Picture 2" descr="Home">
            <a:extLst>
              <a:ext uri="{FF2B5EF4-FFF2-40B4-BE49-F238E27FC236}">
                <a16:creationId xmlns:a16="http://schemas.microsoft.com/office/drawing/2014/main" id="{0B41DCC2-6016-4AEE-B00D-45DFBCA7B0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0" r="-945"/>
          <a:stretch/>
        </p:blipFill>
        <p:spPr bwMode="auto">
          <a:xfrm>
            <a:off x="6669247" y="5577185"/>
            <a:ext cx="5310231" cy="885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lake surrounded by trees&#10;&#10;Description automatically generated with medium confidence">
            <a:extLst>
              <a:ext uri="{FF2B5EF4-FFF2-40B4-BE49-F238E27FC236}">
                <a16:creationId xmlns:a16="http://schemas.microsoft.com/office/drawing/2014/main" id="{92B27E96-3FB2-469C-A417-FC9D13303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74" y="612973"/>
            <a:ext cx="6403943" cy="480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51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5ABAD5C-9CB8-404F-AB93-93E4FA3A0B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5E0FC2-E16E-4B5F-A9BE-516FEA735DC3}"/>
              </a:ext>
            </a:extLst>
          </p:cNvPr>
          <p:cNvSpPr txBox="1"/>
          <p:nvPr/>
        </p:nvSpPr>
        <p:spPr>
          <a:xfrm>
            <a:off x="1530417" y="1618749"/>
            <a:ext cx="8884118" cy="646331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Stormwater research and practitioners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317DB1-02B3-423D-853C-5890E6E44BFF}"/>
              </a:ext>
            </a:extLst>
          </p:cNvPr>
          <p:cNvSpPr txBox="1"/>
          <p:nvPr/>
        </p:nvSpPr>
        <p:spPr>
          <a:xfrm>
            <a:off x="1530417" y="3685173"/>
            <a:ext cx="8884118" cy="646331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Guidance, specifications, tools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4B498E9-C384-4B19-9054-B6B818000E11}"/>
              </a:ext>
            </a:extLst>
          </p:cNvPr>
          <p:cNvSpPr txBox="1"/>
          <p:nvPr/>
        </p:nvSpPr>
        <p:spPr>
          <a:xfrm>
            <a:off x="1530417" y="5749727"/>
            <a:ext cx="8884118" cy="646331"/>
          </a:xfrm>
          <a:prstGeom prst="rect">
            <a:avLst/>
          </a:prstGeom>
          <a:noFill/>
          <a:ln w="3492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Outreach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42F6A08-B72E-44EE-ACE8-426F4E121F3D}"/>
              </a:ext>
            </a:extLst>
          </p:cNvPr>
          <p:cNvCxnSpPr>
            <a:stCxn id="3" idx="2"/>
          </p:cNvCxnSpPr>
          <p:nvPr/>
        </p:nvCxnSpPr>
        <p:spPr>
          <a:xfrm>
            <a:off x="5972476" y="2265080"/>
            <a:ext cx="4812" cy="1420093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A8E6E17-B35A-45C0-82FE-CCCE4180C3FC}"/>
              </a:ext>
            </a:extLst>
          </p:cNvPr>
          <p:cNvCxnSpPr/>
          <p:nvPr/>
        </p:nvCxnSpPr>
        <p:spPr>
          <a:xfrm>
            <a:off x="5972476" y="4331504"/>
            <a:ext cx="4812" cy="1420093"/>
          </a:xfrm>
          <a:prstGeom prst="straightConnector1">
            <a:avLst/>
          </a:prstGeom>
          <a:ln w="539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7448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4235DE9-2748-44DB-B69F-FE9B26622E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AutoShape 2" descr="effective ways to avoid sleeping while reading">
            <a:extLst>
              <a:ext uri="{FF2B5EF4-FFF2-40B4-BE49-F238E27FC236}">
                <a16:creationId xmlns:a16="http://schemas.microsoft.com/office/drawing/2014/main" id="{4379DE34-91CD-4EFD-AEC9-3CD50717A0C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43C86C-8BD7-4543-AF56-BF86365B9EA7}"/>
              </a:ext>
            </a:extLst>
          </p:cNvPr>
          <p:cNvSpPr txBox="1"/>
          <p:nvPr/>
        </p:nvSpPr>
        <p:spPr>
          <a:xfrm>
            <a:off x="-162324" y="5015238"/>
            <a:ext cx="31437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</a:rPr>
              <a:t>Observing and discussing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40D1F3-8DB8-40CE-81E1-AFD2D09A1318}"/>
              </a:ext>
            </a:extLst>
          </p:cNvPr>
          <p:cNvSpPr txBox="1"/>
          <p:nvPr/>
        </p:nvSpPr>
        <p:spPr>
          <a:xfrm>
            <a:off x="2288301" y="5199904"/>
            <a:ext cx="3143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</a:rPr>
              <a:t>Listening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F08ED1-75A3-4C9E-8D3B-6E22B3F35048}"/>
              </a:ext>
            </a:extLst>
          </p:cNvPr>
          <p:cNvSpPr txBox="1"/>
          <p:nvPr/>
        </p:nvSpPr>
        <p:spPr>
          <a:xfrm>
            <a:off x="4789525" y="5199904"/>
            <a:ext cx="3143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</a:rPr>
              <a:t>Reading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9284103-4AF0-4FB5-8E4C-9FAD8C507AD5}"/>
              </a:ext>
            </a:extLst>
          </p:cNvPr>
          <p:cNvSpPr txBox="1">
            <a:spLocks/>
          </p:cNvSpPr>
          <p:nvPr/>
        </p:nvSpPr>
        <p:spPr>
          <a:xfrm>
            <a:off x="838200" y="671879"/>
            <a:ext cx="10515600" cy="106362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>
                <a:solidFill>
                  <a:srgbClr val="FFFF00"/>
                </a:solidFill>
              </a:rPr>
              <a:t>Connections to research and practitioners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C881774-0473-DBBE-A38C-40BF172051A7}"/>
              </a:ext>
            </a:extLst>
          </p:cNvPr>
          <p:cNvGrpSpPr/>
          <p:nvPr/>
        </p:nvGrpSpPr>
        <p:grpSpPr>
          <a:xfrm>
            <a:off x="82115" y="1961069"/>
            <a:ext cx="12027770" cy="3101037"/>
            <a:chOff x="516655" y="1480471"/>
            <a:chExt cx="13071277" cy="393514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42355E43-D8E5-4DAA-BEC1-D267953285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63291" t="40647" r="28367" b="19229"/>
            <a:stretch/>
          </p:blipFill>
          <p:spPr>
            <a:xfrm>
              <a:off x="516655" y="1488770"/>
              <a:ext cx="2885195" cy="3917510"/>
            </a:xfrm>
            <a:prstGeom prst="rect">
              <a:avLst/>
            </a:prstGeom>
            <a:ln w="31750">
              <a:solidFill>
                <a:srgbClr val="FF0000"/>
              </a:solidFill>
            </a:ln>
          </p:spPr>
        </p:pic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DE0D3F6-FACB-465F-9569-10874CE295E2}"/>
                </a:ext>
              </a:extLst>
            </p:cNvPr>
            <p:cNvGrpSpPr/>
            <p:nvPr/>
          </p:nvGrpSpPr>
          <p:grpSpPr>
            <a:xfrm>
              <a:off x="3425123" y="1480471"/>
              <a:ext cx="2616742" cy="3917510"/>
              <a:chOff x="3722960" y="1418253"/>
              <a:chExt cx="3855824" cy="4268563"/>
            </a:xfrm>
          </p:grpSpPr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18048946-1D39-47EA-B28D-1AB5C0BDB1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54413" t="17603" r="15817" b="16790"/>
              <a:stretch/>
            </p:blipFill>
            <p:spPr>
              <a:xfrm>
                <a:off x="3722960" y="1418253"/>
                <a:ext cx="3855824" cy="2398738"/>
              </a:xfrm>
              <a:prstGeom prst="rect">
                <a:avLst/>
              </a:prstGeom>
              <a:ln w="31750">
                <a:solidFill>
                  <a:srgbClr val="FF0000"/>
                </a:solidFill>
              </a:ln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738D9C6A-0975-4848-8B8B-CC46AF7E2C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54337" t="24381" r="15893" b="24380"/>
              <a:stretch/>
            </p:blipFill>
            <p:spPr>
              <a:xfrm>
                <a:off x="3727883" y="3816991"/>
                <a:ext cx="3848472" cy="1869825"/>
              </a:xfrm>
              <a:prstGeom prst="rect">
                <a:avLst/>
              </a:prstGeom>
              <a:ln w="31750">
                <a:solidFill>
                  <a:srgbClr val="FF0000"/>
                </a:solidFill>
              </a:ln>
            </p:spPr>
          </p:pic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E051D8F-8A0A-420E-A3D7-8FE7ADC8309A}"/>
                </a:ext>
              </a:extLst>
            </p:cNvPr>
            <p:cNvGrpSpPr/>
            <p:nvPr/>
          </p:nvGrpSpPr>
          <p:grpSpPr>
            <a:xfrm>
              <a:off x="6082495" y="1498102"/>
              <a:ext cx="2559787" cy="3917510"/>
              <a:chOff x="7704366" y="448331"/>
              <a:chExt cx="3771900" cy="4268563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196FC89B-3B08-4460-BEAD-8BE2DF5DCDC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61760" t="31158" r="21097" b="40376"/>
              <a:stretch/>
            </p:blipFill>
            <p:spPr>
              <a:xfrm>
                <a:off x="7714172" y="2953406"/>
                <a:ext cx="3762094" cy="1763488"/>
              </a:xfrm>
              <a:prstGeom prst="rect">
                <a:avLst/>
              </a:prstGeom>
              <a:ln w="31750">
                <a:solidFill>
                  <a:srgbClr val="FF0000"/>
                </a:solidFill>
              </a:ln>
            </p:spPr>
          </p:pic>
          <p:pic>
            <p:nvPicPr>
              <p:cNvPr id="2052" name="Picture 4" descr="Basics for Writing Literature Reviews - Writer's Exchange">
                <a:extLst>
                  <a:ext uri="{FF2B5EF4-FFF2-40B4-BE49-F238E27FC236}">
                    <a16:creationId xmlns:a16="http://schemas.microsoft.com/office/drawing/2014/main" id="{2C2D60A2-C7E8-4D32-805F-78535BA7D5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704366" y="448331"/>
                <a:ext cx="3771900" cy="2505075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08E659F-4A6A-7390-6F99-4B04E86D91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9862" t="26418" r="23470" b="26296"/>
            <a:stretch/>
          </p:blipFill>
          <p:spPr>
            <a:xfrm>
              <a:off x="8684723" y="1488770"/>
              <a:ext cx="4903209" cy="3926842"/>
            </a:xfrm>
            <a:prstGeom prst="rect">
              <a:avLst/>
            </a:prstGeom>
            <a:ln w="34925">
              <a:solidFill>
                <a:srgbClr val="FF0000"/>
              </a:solidFill>
            </a:ln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C63A9ACA-55E4-1946-B809-A283EEF3A21A}"/>
              </a:ext>
            </a:extLst>
          </p:cNvPr>
          <p:cNvSpPr txBox="1"/>
          <p:nvPr/>
        </p:nvSpPr>
        <p:spPr>
          <a:xfrm>
            <a:off x="8331828" y="5199904"/>
            <a:ext cx="3143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FF00"/>
                </a:solidFill>
              </a:rPr>
              <a:t>Collaborating</a:t>
            </a:r>
          </a:p>
        </p:txBody>
      </p:sp>
    </p:spTree>
    <p:extLst>
      <p:ext uri="{BB962C8B-B14F-4D97-AF65-F5344CB8AC3E}">
        <p14:creationId xmlns:p14="http://schemas.microsoft.com/office/powerpoint/2010/main" val="39359492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7" y="191294"/>
            <a:ext cx="5665464" cy="1063625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Guidance and outreach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9BE9D-2936-4FF5-B9FD-C21AEBCC4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6" y="1104900"/>
            <a:ext cx="6611754" cy="493712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Minnesota Stormwater Manual</a:t>
            </a:r>
          </a:p>
          <a:p>
            <a:r>
              <a:rPr lang="en-US" dirty="0">
                <a:solidFill>
                  <a:schemeClr val="bg1"/>
                </a:solidFill>
              </a:rPr>
              <a:t>Presentations</a:t>
            </a:r>
          </a:p>
          <a:p>
            <a:r>
              <a:rPr lang="en-US" dirty="0">
                <a:solidFill>
                  <a:schemeClr val="bg1"/>
                </a:solidFill>
              </a:rPr>
              <a:t>Host webinars</a:t>
            </a:r>
          </a:p>
          <a:p>
            <a:r>
              <a:rPr lang="en-US" dirty="0">
                <a:solidFill>
                  <a:schemeClr val="bg1"/>
                </a:solidFill>
              </a:rPr>
              <a:t>Conduct training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1DDBB59-B11D-41E2-A265-8F1988A23F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00" t="10101" r="763" b="10637"/>
          <a:stretch/>
        </p:blipFill>
        <p:spPr>
          <a:xfrm>
            <a:off x="5629334" y="288926"/>
            <a:ext cx="6002956" cy="27279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804D70-0C55-9074-53EB-AFD0DE6431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38" t="16912" r="23830" b="38475"/>
          <a:stretch/>
        </p:blipFill>
        <p:spPr>
          <a:xfrm>
            <a:off x="5953126" y="3656940"/>
            <a:ext cx="5486926" cy="29365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ECE2E8D-6B84-780E-A5C2-214350D463A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165" t="19003" r="57408" b="27027"/>
          <a:stretch/>
        </p:blipFill>
        <p:spPr>
          <a:xfrm>
            <a:off x="580498" y="3656940"/>
            <a:ext cx="4708143" cy="293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45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94A5944-A8B9-4654-995A-4E0942B8CD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1B881B-C801-437B-AFDD-847A9A3C0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9576"/>
            <a:ext cx="10515600" cy="1866900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This presentation is a synthesis of what I’ve found in the literature on this topic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CFB10C1-4F39-E43C-6F93-E93BCEDAA7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640" t="14723" r="51562" b="43750"/>
          <a:stretch/>
        </p:blipFill>
        <p:spPr>
          <a:xfrm>
            <a:off x="342898" y="2441575"/>
            <a:ext cx="4486276" cy="2847975"/>
          </a:xfrm>
          <a:prstGeom prst="rect">
            <a:avLst/>
          </a:prstGeom>
        </p:spPr>
      </p:pic>
      <p:pic>
        <p:nvPicPr>
          <p:cNvPr id="2052" name="Picture 4" descr="Get to The Point!">
            <a:extLst>
              <a:ext uri="{FF2B5EF4-FFF2-40B4-BE49-F238E27FC236}">
                <a16:creationId xmlns:a16="http://schemas.microsoft.com/office/drawing/2014/main" id="{787CAE42-08C4-9FE8-521C-BA28A7CE05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012" y="4078380"/>
            <a:ext cx="6915150" cy="2033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679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82D990F-12B0-4FCF-9A22-4C256B7656F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477239-A26C-4F05-B64D-1186EDB86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2. Some definitions and background information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57C3FB-DE30-4F23-8842-10F5D20E29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28" t="12524" r="13922" b="35802"/>
          <a:stretch/>
        </p:blipFill>
        <p:spPr>
          <a:xfrm>
            <a:off x="696286" y="1690688"/>
            <a:ext cx="10142291" cy="502374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6DE3808-920E-4D0F-BD3B-B6C10D871BCA}"/>
              </a:ext>
            </a:extLst>
          </p:cNvPr>
          <p:cNvSpPr txBox="1"/>
          <p:nvPr/>
        </p:nvSpPr>
        <p:spPr>
          <a:xfrm>
            <a:off x="771787" y="6350466"/>
            <a:ext cx="4437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Taguchi et al., 2020</a:t>
            </a:r>
          </a:p>
        </p:txBody>
      </p:sp>
    </p:spTree>
    <p:extLst>
      <p:ext uri="{BB962C8B-B14F-4D97-AF65-F5344CB8AC3E}">
        <p14:creationId xmlns:p14="http://schemas.microsoft.com/office/powerpoint/2010/main" val="2054591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7834</TotalTime>
  <Words>1287</Words>
  <Application>Microsoft Office PowerPoint</Application>
  <PresentationFormat>Widescreen</PresentationFormat>
  <Paragraphs>244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Arial</vt:lpstr>
      <vt:lpstr>Calibri</vt:lpstr>
      <vt:lpstr>Calibri Light</vt:lpstr>
      <vt:lpstr>Droid Sans</vt:lpstr>
      <vt:lpstr>Symbol</vt:lpstr>
      <vt:lpstr>Office Theme</vt:lpstr>
      <vt:lpstr>The role of green stormwater infrastructure (GSI) in climate resiliency</vt:lpstr>
      <vt:lpstr>Outline</vt:lpstr>
      <vt:lpstr>PowerPoint Presentation</vt:lpstr>
      <vt:lpstr>Stormwater research is active and Minnesota is among the leaders</vt:lpstr>
      <vt:lpstr>PowerPoint Presentation</vt:lpstr>
      <vt:lpstr>PowerPoint Presentation</vt:lpstr>
      <vt:lpstr>Guidance and outreach</vt:lpstr>
      <vt:lpstr>This presentation is a synthesis of what I’ve found in the literature on this topic</vt:lpstr>
      <vt:lpstr>2. Some definitions and background information</vt:lpstr>
      <vt:lpstr>What is Green Stormwater Infrastructure?</vt:lpstr>
      <vt:lpstr>Example practices</vt:lpstr>
      <vt:lpstr>Some other terms</vt:lpstr>
      <vt:lpstr>What is climate resiliency?</vt:lpstr>
      <vt:lpstr>3. Perceptions</vt:lpstr>
      <vt:lpstr>4. Potential climate impacts in urban areas</vt:lpstr>
      <vt:lpstr>Increased flooding</vt:lpstr>
      <vt:lpstr>Increased drought (duration, severity)</vt:lpstr>
      <vt:lpstr>Hydrologic changes</vt:lpstr>
      <vt:lpstr>Increased temperature/heat island</vt:lpstr>
      <vt:lpstr>Air quality</vt:lpstr>
      <vt:lpstr>Water quality</vt:lpstr>
      <vt:lpstr>5. Potential for GSI to address climate impacts</vt:lpstr>
      <vt:lpstr>GSI strategies</vt:lpstr>
      <vt:lpstr>A. Infiltration</vt:lpstr>
      <vt:lpstr>Infiltration approaches</vt:lpstr>
      <vt:lpstr>Infiltration</vt:lpstr>
      <vt:lpstr>B. Storage</vt:lpstr>
      <vt:lpstr>Storage approaches - harvesting</vt:lpstr>
      <vt:lpstr>Storage approaches - wetlands</vt:lpstr>
      <vt:lpstr>Storage</vt:lpstr>
      <vt:lpstr>C. Detention</vt:lpstr>
      <vt:lpstr>Detention approaches</vt:lpstr>
      <vt:lpstr>Detention</vt:lpstr>
      <vt:lpstr>D. Vegetation management</vt:lpstr>
      <vt:lpstr>Vegetation approaches</vt:lpstr>
      <vt:lpstr>Vegetation</vt:lpstr>
      <vt:lpstr>E. Soil/media management</vt:lpstr>
      <vt:lpstr>Soil approaches - hydrology</vt:lpstr>
      <vt:lpstr>Soil approaches - carbon</vt:lpstr>
      <vt:lpstr>Soil and media</vt:lpstr>
      <vt:lpstr>Putting it all together - can GSI help alleviate impacts of climate change?</vt:lpstr>
      <vt:lpstr>6. Needs</vt:lpstr>
      <vt:lpstr>Questions?</vt:lpstr>
    </vt:vector>
  </TitlesOfParts>
  <Company>State of MN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role of green stormwater infrastructure in climate resiliency</dc:title>
  <dc:creator>Trojan, Mike (MPCA)</dc:creator>
  <cp:lastModifiedBy>Trojan, Mike (MPCA)</cp:lastModifiedBy>
  <cp:revision>37</cp:revision>
  <dcterms:created xsi:type="dcterms:W3CDTF">2022-09-06T19:22:06Z</dcterms:created>
  <dcterms:modified xsi:type="dcterms:W3CDTF">2022-10-07T01:46:10Z</dcterms:modified>
</cp:coreProperties>
</file>